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28"/>
  </p:notesMasterIdLst>
  <p:sldIdLst>
    <p:sldId id="256" r:id="rId2"/>
    <p:sldId id="267" r:id="rId3"/>
    <p:sldId id="257" r:id="rId4"/>
    <p:sldId id="272" r:id="rId5"/>
    <p:sldId id="264" r:id="rId6"/>
    <p:sldId id="263" r:id="rId7"/>
    <p:sldId id="261" r:id="rId8"/>
    <p:sldId id="266" r:id="rId9"/>
    <p:sldId id="275" r:id="rId10"/>
    <p:sldId id="283" r:id="rId11"/>
    <p:sldId id="287" r:id="rId12"/>
    <p:sldId id="299" r:id="rId13"/>
    <p:sldId id="273" r:id="rId14"/>
    <p:sldId id="279" r:id="rId15"/>
    <p:sldId id="271" r:id="rId16"/>
    <p:sldId id="284" r:id="rId17"/>
    <p:sldId id="269" r:id="rId18"/>
    <p:sldId id="298" r:id="rId19"/>
    <p:sldId id="274" r:id="rId20"/>
    <p:sldId id="300" r:id="rId21"/>
    <p:sldId id="301" r:id="rId22"/>
    <p:sldId id="302" r:id="rId23"/>
    <p:sldId id="304" r:id="rId24"/>
    <p:sldId id="305" r:id="rId25"/>
    <p:sldId id="270" r:id="rId26"/>
    <p:sldId id="306" r:id="rId27"/>
  </p:sldIdLst>
  <p:sldSz cx="9144000" cy="5143500" type="screen16x9"/>
  <p:notesSz cx="6858000" cy="9144000"/>
  <p:embeddedFontLst>
    <p:embeddedFont>
      <p:font typeface="Arial Narrow" panose="020B0604020202020204" pitchFamily="34" charset="0"/>
      <p:regular r:id="rId29"/>
      <p:bold r:id="rId30"/>
      <p:italic r:id="rId31"/>
      <p:boldItalic r:id="rId32"/>
    </p:embeddedFont>
    <p:embeddedFont>
      <p:font typeface="Bebas Neue" panose="020B0606020202050201" pitchFamily="34" charset="77"/>
      <p:regular r:id="rId33"/>
    </p:embeddedFont>
    <p:embeddedFont>
      <p:font typeface="Calibri" panose="020F0502020204030204" pitchFamily="34" charset="0"/>
      <p:regular r:id="rId34"/>
      <p:bold r:id="rId35"/>
      <p:italic r:id="rId36"/>
      <p:boldItalic r:id="rId37"/>
    </p:embeddedFont>
    <p:embeddedFont>
      <p:font typeface="IBM Plex Sans Condensed" panose="020B0506050203000203" pitchFamily="34" charset="77"/>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7B9036-0881-475A-ADF6-831E9562A627}">
  <a:tblStyle styleId="{5C7B9036-0881-475A-ADF6-831E9562A62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57EC41A-727B-416F-B59B-BBC701B8EA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33"/>
  </p:normalViewPr>
  <p:slideViewPr>
    <p:cSldViewPr snapToGrid="0" snapToObjects="1">
      <p:cViewPr>
        <p:scale>
          <a:sx n="172" d="100"/>
          <a:sy n="172" d="100"/>
        </p:scale>
        <p:origin x="-1376" y="1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diagrams/_rels/data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B07C5B-75F2-A443-8069-BE5E2273A52D}" type="doc">
      <dgm:prSet loTypeId="urn:microsoft.com/office/officeart/2005/8/layout/hierarchy1" loCatId="" qsTypeId="urn:microsoft.com/office/officeart/2005/8/quickstyle/simple2" qsCatId="simple" csTypeId="urn:microsoft.com/office/officeart/2005/8/colors/colorful1" csCatId="colorful" phldr="1"/>
      <dgm:spPr/>
      <dgm:t>
        <a:bodyPr/>
        <a:lstStyle/>
        <a:p>
          <a:endParaRPr lang="es-MX"/>
        </a:p>
      </dgm:t>
    </dgm:pt>
    <dgm:pt modelId="{AFABFA3A-8A0D-4B44-B7BD-242BA3D7CF58}">
      <dgm:prSet phldrT="[Texto]" custT="1"/>
      <dgm:spPr/>
      <dgm:t>
        <a:bodyPr/>
        <a:lstStyle/>
        <a:p>
          <a:r>
            <a:rPr lang="es-MX" sz="1200" b="1" dirty="0"/>
            <a:t>Unidad de Control, Evaluación y Mejora de la Gestión Pública</a:t>
          </a:r>
        </a:p>
      </dgm:t>
    </dgm:pt>
    <dgm:pt modelId="{B9A709E5-5498-D94F-B5ED-3481D5A6DAF5}" type="parTrans" cxnId="{214B66FD-BF49-7B4E-9F00-5F9290B34B46}">
      <dgm:prSet/>
      <dgm:spPr/>
      <dgm:t>
        <a:bodyPr/>
        <a:lstStyle/>
        <a:p>
          <a:endParaRPr lang="es-MX"/>
        </a:p>
      </dgm:t>
    </dgm:pt>
    <dgm:pt modelId="{31348CA1-197A-7449-9070-6B0ABA7BE298}" type="sibTrans" cxnId="{214B66FD-BF49-7B4E-9F00-5F9290B34B46}">
      <dgm:prSet/>
      <dgm:spPr/>
      <dgm:t>
        <a:bodyPr/>
        <a:lstStyle/>
        <a:p>
          <a:endParaRPr lang="es-MX"/>
        </a:p>
      </dgm:t>
    </dgm:pt>
    <dgm:pt modelId="{894C80B1-402B-5F42-8A71-4C5C55467A31}">
      <dgm:prSet phldrT="[Texto]" custT="1"/>
      <dgm:spPr/>
      <dgm:t>
        <a:bodyPr/>
        <a:lstStyle/>
        <a:p>
          <a:pPr>
            <a:buNone/>
          </a:pPr>
          <a:r>
            <a:rPr lang="es-MX" sz="800" b="1" u="none" dirty="0">
              <a:effectLst>
                <a:outerShdw blurRad="38100" dist="38100" dir="2700000" algn="tl">
                  <a:srgbClr val="000000">
                    <a:alpha val="43137"/>
                  </a:srgbClr>
                </a:outerShdw>
              </a:effectLst>
            </a:rPr>
            <a:t>Unidad de Control, Evaluación y Mejora de la Gestión Pública</a:t>
          </a:r>
          <a:r>
            <a:rPr lang="es-MX" sz="800" b="0" u="none" dirty="0">
              <a:effectLst>
                <a:outerShdw blurRad="38100" dist="38100" dir="2700000" algn="tl">
                  <a:srgbClr val="000000">
                    <a:alpha val="43137"/>
                  </a:srgbClr>
                </a:outerShdw>
              </a:effectLst>
            </a:rPr>
            <a:t>: </a:t>
          </a:r>
        </a:p>
        <a:p>
          <a:pPr>
            <a:buAutoNum type="arabicPeriod"/>
          </a:pPr>
          <a:r>
            <a:rPr lang="es-MX" sz="900" b="0" u="none" dirty="0"/>
            <a:t>Dirección General de Control Gubernamental</a:t>
          </a:r>
        </a:p>
      </dgm:t>
    </dgm:pt>
    <dgm:pt modelId="{8CA5362F-891A-B345-B80C-D5CDCF5574EB}" type="parTrans" cxnId="{F94699D8-6789-6041-888A-3931732992C2}">
      <dgm:prSet/>
      <dgm:spPr/>
      <dgm:t>
        <a:bodyPr/>
        <a:lstStyle/>
        <a:p>
          <a:endParaRPr lang="es-MX"/>
        </a:p>
      </dgm:t>
    </dgm:pt>
    <dgm:pt modelId="{94296A11-D5E3-9747-BB21-3AB2D1D96599}" type="sibTrans" cxnId="{F94699D8-6789-6041-888A-3931732992C2}">
      <dgm:prSet/>
      <dgm:spPr/>
      <dgm:t>
        <a:bodyPr/>
        <a:lstStyle/>
        <a:p>
          <a:endParaRPr lang="es-MX"/>
        </a:p>
      </dgm:t>
    </dgm:pt>
    <dgm:pt modelId="{DE61D4B4-700E-D543-84B1-CCD7A9C25D4C}">
      <dgm:prSet phldrT="[Texto]" custT="1"/>
      <dgm:spPr/>
      <dgm:t>
        <a:bodyPr/>
        <a:lstStyle/>
        <a:p>
          <a:pPr>
            <a:buNone/>
          </a:pPr>
          <a:r>
            <a:rPr lang="es-MX" sz="800" b="1" dirty="0"/>
            <a:t>Unidad de Auditoría Gubernamental: </a:t>
          </a:r>
        </a:p>
        <a:p>
          <a:pPr>
            <a:buAutoNum type="arabicPeriod"/>
          </a:pPr>
          <a:r>
            <a:rPr lang="es-MX" sz="800" dirty="0"/>
            <a:t>Dirección General de Auditoría al Desempeño de la Gestión Gubernamental; </a:t>
          </a:r>
        </a:p>
        <a:p>
          <a:pPr>
            <a:buAutoNum type="arabicPeriod"/>
          </a:pPr>
          <a:r>
            <a:rPr lang="es-MX" sz="800" dirty="0"/>
            <a:t>Dirección General de Auditoría a la Operación Regional, y </a:t>
          </a:r>
        </a:p>
        <a:p>
          <a:pPr>
            <a:buAutoNum type="arabicPeriod"/>
          </a:pPr>
          <a:r>
            <a:rPr lang="es-MX" sz="800" dirty="0"/>
            <a:t>Coordinación de Auditoría Financiera y de Cumplimiento; </a:t>
          </a:r>
        </a:p>
      </dgm:t>
    </dgm:pt>
    <dgm:pt modelId="{7BAA79B1-A79B-CC42-B72D-311F2C880817}" type="parTrans" cxnId="{A88284DF-8BCF-8542-B292-5888AD39759B}">
      <dgm:prSet/>
      <dgm:spPr/>
      <dgm:t>
        <a:bodyPr/>
        <a:lstStyle/>
        <a:p>
          <a:endParaRPr lang="es-MX"/>
        </a:p>
      </dgm:t>
    </dgm:pt>
    <dgm:pt modelId="{D54D356F-4925-9548-BE64-C57E747BF325}" type="sibTrans" cxnId="{A88284DF-8BCF-8542-B292-5888AD39759B}">
      <dgm:prSet/>
      <dgm:spPr/>
      <dgm:t>
        <a:bodyPr/>
        <a:lstStyle/>
        <a:p>
          <a:endParaRPr lang="es-MX"/>
        </a:p>
      </dgm:t>
    </dgm:pt>
    <dgm:pt modelId="{8720C8F1-D76D-6C46-81A2-284D95E7A9E3}">
      <dgm:prSet phldrT="[Texto]" custT="1"/>
      <dgm:spPr/>
      <dgm:t>
        <a:bodyPr/>
        <a:lstStyle/>
        <a:p>
          <a:pPr>
            <a:buFont typeface="Wingdings" panose="05000000000000000000" pitchFamily="2" charset="2"/>
            <a:buChar char="Ø"/>
          </a:pPr>
          <a:r>
            <a:rPr lang="es-MX" sz="1200" b="1" dirty="0"/>
            <a:t>Subsecretaría de Control y Auditoria de la Gestión pública. </a:t>
          </a:r>
        </a:p>
      </dgm:t>
    </dgm:pt>
    <dgm:pt modelId="{D110D983-7131-034A-BD12-B042C5B95E84}" type="parTrans" cxnId="{031F767B-D1E0-A742-AB43-C9FFA8D8D73A}">
      <dgm:prSet/>
      <dgm:spPr/>
      <dgm:t>
        <a:bodyPr/>
        <a:lstStyle/>
        <a:p>
          <a:endParaRPr lang="es-MX"/>
        </a:p>
      </dgm:t>
    </dgm:pt>
    <dgm:pt modelId="{5B7C60CC-F088-994E-AE2A-FA2F64E5D8BD}" type="sibTrans" cxnId="{031F767B-D1E0-A742-AB43-C9FFA8D8D73A}">
      <dgm:prSet/>
      <dgm:spPr/>
      <dgm:t>
        <a:bodyPr/>
        <a:lstStyle/>
        <a:p>
          <a:endParaRPr lang="es-MX"/>
        </a:p>
      </dgm:t>
    </dgm:pt>
    <dgm:pt modelId="{2A2BACDB-3CDF-0448-AFB9-50FC54933ECF}">
      <dgm:prSet phldrT="[Texto]" custT="1"/>
      <dgm:spPr/>
      <dgm:t>
        <a:bodyPr/>
        <a:lstStyle/>
        <a:p>
          <a:r>
            <a:rPr lang="es-MX" sz="800" dirty="0"/>
            <a:t>1. Unidad de control y auditoria a obra publica</a:t>
          </a:r>
        </a:p>
        <a:p>
          <a:r>
            <a:rPr lang="es-MX" sz="800" dirty="0"/>
            <a:t>2. Unidad de control y evaluación de la gestión pública</a:t>
          </a:r>
        </a:p>
        <a:p>
          <a:r>
            <a:rPr lang="es-MX" sz="800" dirty="0"/>
            <a:t>3. Unidad de auditoria gubernamental</a:t>
          </a:r>
        </a:p>
        <a:p>
          <a:r>
            <a:rPr lang="es-MX" sz="800" dirty="0"/>
            <a:t>4. Unidad de operación regional y contraloría social</a:t>
          </a:r>
        </a:p>
        <a:p>
          <a:r>
            <a:rPr lang="es-MX" sz="800" dirty="0"/>
            <a:t>5. Dirección general de auditoria externas</a:t>
          </a:r>
        </a:p>
      </dgm:t>
    </dgm:pt>
    <dgm:pt modelId="{AC2C59EA-077E-154A-8CE9-EC98241E811A}" type="parTrans" cxnId="{15EE5EF9-DAF2-804B-B94A-185DE5C4EA57}">
      <dgm:prSet/>
      <dgm:spPr/>
      <dgm:t>
        <a:bodyPr/>
        <a:lstStyle/>
        <a:p>
          <a:endParaRPr lang="es-MX"/>
        </a:p>
      </dgm:t>
    </dgm:pt>
    <dgm:pt modelId="{13C97978-0D40-C744-98E8-B4BFE02ECEF7}" type="sibTrans" cxnId="{15EE5EF9-DAF2-804B-B94A-185DE5C4EA57}">
      <dgm:prSet/>
      <dgm:spPr/>
      <dgm:t>
        <a:bodyPr/>
        <a:lstStyle/>
        <a:p>
          <a:endParaRPr lang="es-MX"/>
        </a:p>
      </dgm:t>
    </dgm:pt>
    <dgm:pt modelId="{1F36795A-8107-1545-9564-ECF46F6CB679}">
      <dgm:prSet phldrT="[Texto]" custT="1"/>
      <dgm:spPr/>
      <dgm:t>
        <a:bodyPr/>
        <a:lstStyle/>
        <a:p>
          <a:pPr>
            <a:buFont typeface="Wingdings" panose="05000000000000000000" pitchFamily="2" charset="2"/>
            <a:buChar char="Ø"/>
          </a:pPr>
          <a:r>
            <a:rPr lang="es-MX" sz="1200" b="1" dirty="0"/>
            <a:t>Subsecretaría de Combate a la Corrupción</a:t>
          </a:r>
        </a:p>
      </dgm:t>
    </dgm:pt>
    <dgm:pt modelId="{7A8EB7FB-B4D7-2C4E-87E3-ACD696F337AB}" type="sibTrans" cxnId="{F65B95FA-9972-0B49-A809-EF6B7CEBD34E}">
      <dgm:prSet/>
      <dgm:spPr/>
      <dgm:t>
        <a:bodyPr/>
        <a:lstStyle/>
        <a:p>
          <a:endParaRPr lang="es-MX"/>
        </a:p>
      </dgm:t>
    </dgm:pt>
    <dgm:pt modelId="{EDEF43C1-0928-914E-AD53-6E4CBC465388}" type="parTrans" cxnId="{F65B95FA-9972-0B49-A809-EF6B7CEBD34E}">
      <dgm:prSet/>
      <dgm:spPr/>
      <dgm:t>
        <a:bodyPr/>
        <a:lstStyle/>
        <a:p>
          <a:endParaRPr lang="es-MX"/>
        </a:p>
      </dgm:t>
    </dgm:pt>
    <dgm:pt modelId="{D3A17C69-B84D-6C47-B4E5-07C60EE2858B}">
      <dgm:prSet phldrT="[Texto]" custT="1"/>
      <dgm:spPr/>
      <dgm:t>
        <a:bodyPr/>
        <a:lstStyle/>
        <a:p>
          <a:pPr algn="ctr">
            <a:buNone/>
          </a:pPr>
          <a:r>
            <a:rPr lang="es-MX" sz="900" b="1" dirty="0"/>
            <a:t>Unidad de Auditoría a Contrataciones Públicas: </a:t>
          </a:r>
        </a:p>
        <a:p>
          <a:pPr algn="ctr">
            <a:buAutoNum type="arabicPeriod"/>
          </a:pPr>
          <a:r>
            <a:rPr lang="es-MX" sz="900" dirty="0"/>
            <a:t>Dirección General de Auditoría a Adquisiciones y a Obra Pública, y </a:t>
          </a:r>
        </a:p>
        <a:p>
          <a:pPr algn="ctr">
            <a:buAutoNum type="arabicPeriod"/>
          </a:pPr>
          <a:r>
            <a:rPr lang="es-MX" sz="900" dirty="0"/>
            <a:t>Dirección de Políticas de Fiscalización de Contrataciones Públicas</a:t>
          </a:r>
        </a:p>
      </dgm:t>
    </dgm:pt>
    <dgm:pt modelId="{14AB35D3-4546-7148-9318-0AB7B4C3586C}" type="parTrans" cxnId="{ECE5BE02-6299-444C-AD17-8B3198E7A38A}">
      <dgm:prSet/>
      <dgm:spPr/>
      <dgm:t>
        <a:bodyPr/>
        <a:lstStyle/>
        <a:p>
          <a:endParaRPr lang="es-MX"/>
        </a:p>
      </dgm:t>
    </dgm:pt>
    <dgm:pt modelId="{0AE2E69E-21EF-A044-8A5C-3EC9C4763CC5}" type="sibTrans" cxnId="{ECE5BE02-6299-444C-AD17-8B3198E7A38A}">
      <dgm:prSet/>
      <dgm:spPr/>
      <dgm:t>
        <a:bodyPr/>
        <a:lstStyle/>
        <a:p>
          <a:endParaRPr lang="es-MX"/>
        </a:p>
      </dgm:t>
    </dgm:pt>
    <dgm:pt modelId="{B9B3F3AB-ACFC-3A46-8FB7-A8E9BDD2E79D}">
      <dgm:prSet phldrT="[Texto]" custT="1"/>
      <dgm:spPr/>
      <dgm:t>
        <a:bodyPr/>
        <a:lstStyle/>
        <a:p>
          <a:r>
            <a:rPr lang="es-MX" sz="1000" b="1" dirty="0"/>
            <a:t>Dirección General de Fiscalización del Patrimonio Público Federal</a:t>
          </a:r>
        </a:p>
      </dgm:t>
    </dgm:pt>
    <dgm:pt modelId="{D68984CD-E700-174B-82CF-611EBDE765B7}" type="parTrans" cxnId="{373EE345-C1D0-D44C-803E-5DACFF65B3AD}">
      <dgm:prSet/>
      <dgm:spPr/>
      <dgm:t>
        <a:bodyPr/>
        <a:lstStyle/>
        <a:p>
          <a:endParaRPr lang="es-MX"/>
        </a:p>
      </dgm:t>
    </dgm:pt>
    <dgm:pt modelId="{200FA84C-689A-4541-BB75-EF32E9A6D625}" type="sibTrans" cxnId="{373EE345-C1D0-D44C-803E-5DACFF65B3AD}">
      <dgm:prSet/>
      <dgm:spPr/>
      <dgm:t>
        <a:bodyPr/>
        <a:lstStyle/>
        <a:p>
          <a:endParaRPr lang="es-MX"/>
        </a:p>
      </dgm:t>
    </dgm:pt>
    <dgm:pt modelId="{6F97C4FA-41DE-0A41-A490-848953EF022A}" type="pres">
      <dgm:prSet presAssocID="{F5B07C5B-75F2-A443-8069-BE5E2273A52D}" presName="hierChild1" presStyleCnt="0">
        <dgm:presLayoutVars>
          <dgm:chPref val="1"/>
          <dgm:dir/>
          <dgm:animOne val="branch"/>
          <dgm:animLvl val="lvl"/>
          <dgm:resizeHandles/>
        </dgm:presLayoutVars>
      </dgm:prSet>
      <dgm:spPr/>
    </dgm:pt>
    <dgm:pt modelId="{16137C70-E510-9449-B72A-BCAA6161845F}" type="pres">
      <dgm:prSet presAssocID="{AFABFA3A-8A0D-4B44-B7BD-242BA3D7CF58}" presName="hierRoot1" presStyleCnt="0"/>
      <dgm:spPr/>
    </dgm:pt>
    <dgm:pt modelId="{79DFB019-A66B-B34E-8F0B-1AD4BFE5BA09}" type="pres">
      <dgm:prSet presAssocID="{AFABFA3A-8A0D-4B44-B7BD-242BA3D7CF58}" presName="composite" presStyleCnt="0"/>
      <dgm:spPr/>
    </dgm:pt>
    <dgm:pt modelId="{DCC0351B-6549-1D41-90DE-92FC024D1CC4}" type="pres">
      <dgm:prSet presAssocID="{AFABFA3A-8A0D-4B44-B7BD-242BA3D7CF58}" presName="background" presStyleLbl="node0" presStyleIdx="0" presStyleCnt="1"/>
      <dgm:spPr/>
    </dgm:pt>
    <dgm:pt modelId="{C5B4068E-264B-5448-9A13-1B23868C69B8}" type="pres">
      <dgm:prSet presAssocID="{AFABFA3A-8A0D-4B44-B7BD-242BA3D7CF58}" presName="text" presStyleLbl="fgAcc0" presStyleIdx="0" presStyleCnt="1" custLinFactNeighborX="-86982" custLinFactNeighborY="-16968">
        <dgm:presLayoutVars>
          <dgm:chPref val="3"/>
        </dgm:presLayoutVars>
      </dgm:prSet>
      <dgm:spPr/>
    </dgm:pt>
    <dgm:pt modelId="{3FED9F8D-B48D-2F41-BCAD-406B070A3DAC}" type="pres">
      <dgm:prSet presAssocID="{AFABFA3A-8A0D-4B44-B7BD-242BA3D7CF58}" presName="hierChild2" presStyleCnt="0"/>
      <dgm:spPr/>
    </dgm:pt>
    <dgm:pt modelId="{38A8B5E8-A3C6-CC43-A963-B6CE46A6E828}" type="pres">
      <dgm:prSet presAssocID="{EDEF43C1-0928-914E-AD53-6E4CBC465388}" presName="Name10" presStyleLbl="parChTrans1D2" presStyleIdx="0" presStyleCnt="2"/>
      <dgm:spPr/>
    </dgm:pt>
    <dgm:pt modelId="{1993C1DD-53B7-AE41-9651-F333AD1436C3}" type="pres">
      <dgm:prSet presAssocID="{1F36795A-8107-1545-9564-ECF46F6CB679}" presName="hierRoot2" presStyleCnt="0"/>
      <dgm:spPr/>
    </dgm:pt>
    <dgm:pt modelId="{22096CF6-3B94-D74D-B929-6F0B35A93D14}" type="pres">
      <dgm:prSet presAssocID="{1F36795A-8107-1545-9564-ECF46F6CB679}" presName="composite2" presStyleCnt="0"/>
      <dgm:spPr/>
    </dgm:pt>
    <dgm:pt modelId="{8240C567-B300-7A47-B8F9-473BC0590DD1}" type="pres">
      <dgm:prSet presAssocID="{1F36795A-8107-1545-9564-ECF46F6CB679}" presName="background2" presStyleLbl="node2" presStyleIdx="0" presStyleCnt="2"/>
      <dgm:spPr/>
    </dgm:pt>
    <dgm:pt modelId="{F4FAC967-5D94-4742-A067-D7066C6EB475}" type="pres">
      <dgm:prSet presAssocID="{1F36795A-8107-1545-9564-ECF46F6CB679}" presName="text2" presStyleLbl="fgAcc2" presStyleIdx="0" presStyleCnt="2" custLinFactNeighborX="-27720" custLinFactNeighborY="-12120">
        <dgm:presLayoutVars>
          <dgm:chPref val="3"/>
        </dgm:presLayoutVars>
      </dgm:prSet>
      <dgm:spPr/>
    </dgm:pt>
    <dgm:pt modelId="{07F8D9B3-022A-1045-BBA8-87437D6D36B5}" type="pres">
      <dgm:prSet presAssocID="{1F36795A-8107-1545-9564-ECF46F6CB679}" presName="hierChild3" presStyleCnt="0"/>
      <dgm:spPr/>
    </dgm:pt>
    <dgm:pt modelId="{585607A0-4790-4749-AF10-419683BE10A0}" type="pres">
      <dgm:prSet presAssocID="{8CA5362F-891A-B345-B80C-D5CDCF5574EB}" presName="Name17" presStyleLbl="parChTrans1D3" presStyleIdx="0" presStyleCnt="5"/>
      <dgm:spPr/>
    </dgm:pt>
    <dgm:pt modelId="{547E41F3-FA02-0740-84DE-0E6B3163C351}" type="pres">
      <dgm:prSet presAssocID="{894C80B1-402B-5F42-8A71-4C5C55467A31}" presName="hierRoot3" presStyleCnt="0"/>
      <dgm:spPr/>
    </dgm:pt>
    <dgm:pt modelId="{E10026AD-8365-ED40-A8FC-D32BE57E9DEB}" type="pres">
      <dgm:prSet presAssocID="{894C80B1-402B-5F42-8A71-4C5C55467A31}" presName="composite3" presStyleCnt="0"/>
      <dgm:spPr/>
    </dgm:pt>
    <dgm:pt modelId="{6D998E17-C6BE-0441-8CFB-1C755BFE547B}" type="pres">
      <dgm:prSet presAssocID="{894C80B1-402B-5F42-8A71-4C5C55467A31}" presName="background3" presStyleLbl="node3" presStyleIdx="0" presStyleCnt="5"/>
      <dgm:spPr/>
    </dgm:pt>
    <dgm:pt modelId="{60968D0E-85FC-D442-B371-D3CAF57FC4F2}" type="pres">
      <dgm:prSet presAssocID="{894C80B1-402B-5F42-8A71-4C5C55467A31}" presName="text3" presStyleLbl="fgAcc3" presStyleIdx="0" presStyleCnt="5" custScaleY="129852">
        <dgm:presLayoutVars>
          <dgm:chPref val="3"/>
        </dgm:presLayoutVars>
      </dgm:prSet>
      <dgm:spPr/>
    </dgm:pt>
    <dgm:pt modelId="{CB55E8C0-8496-6747-A1C0-1CA4E23CFA88}" type="pres">
      <dgm:prSet presAssocID="{894C80B1-402B-5F42-8A71-4C5C55467A31}" presName="hierChild4" presStyleCnt="0"/>
      <dgm:spPr/>
    </dgm:pt>
    <dgm:pt modelId="{DF26C2FB-C341-CD40-A40F-8EBC6A27B008}" type="pres">
      <dgm:prSet presAssocID="{7BAA79B1-A79B-CC42-B72D-311F2C880817}" presName="Name17" presStyleLbl="parChTrans1D3" presStyleIdx="1" presStyleCnt="5"/>
      <dgm:spPr/>
    </dgm:pt>
    <dgm:pt modelId="{36A1858C-350B-1E45-8AA3-D5245C262D82}" type="pres">
      <dgm:prSet presAssocID="{DE61D4B4-700E-D543-84B1-CCD7A9C25D4C}" presName="hierRoot3" presStyleCnt="0"/>
      <dgm:spPr/>
    </dgm:pt>
    <dgm:pt modelId="{8D1169AB-F360-7748-B510-A6913291AC6A}" type="pres">
      <dgm:prSet presAssocID="{DE61D4B4-700E-D543-84B1-CCD7A9C25D4C}" presName="composite3" presStyleCnt="0"/>
      <dgm:spPr/>
    </dgm:pt>
    <dgm:pt modelId="{273720D1-0F0C-FD42-9F66-D0DCA08052D9}" type="pres">
      <dgm:prSet presAssocID="{DE61D4B4-700E-D543-84B1-CCD7A9C25D4C}" presName="background3" presStyleLbl="node3" presStyleIdx="1" presStyleCnt="5"/>
      <dgm:spPr/>
    </dgm:pt>
    <dgm:pt modelId="{F3CC9846-96C0-5349-9D2E-FFE544AEB12D}" type="pres">
      <dgm:prSet presAssocID="{DE61D4B4-700E-D543-84B1-CCD7A9C25D4C}" presName="text3" presStyleLbl="fgAcc3" presStyleIdx="1" presStyleCnt="5" custScaleX="113065" custScaleY="129852">
        <dgm:presLayoutVars>
          <dgm:chPref val="3"/>
        </dgm:presLayoutVars>
      </dgm:prSet>
      <dgm:spPr/>
    </dgm:pt>
    <dgm:pt modelId="{D8CC0501-9C1B-8247-9B8D-942170817ED3}" type="pres">
      <dgm:prSet presAssocID="{DE61D4B4-700E-D543-84B1-CCD7A9C25D4C}" presName="hierChild4" presStyleCnt="0"/>
      <dgm:spPr/>
    </dgm:pt>
    <dgm:pt modelId="{529E3813-2572-5545-9550-B3636EF1875B}" type="pres">
      <dgm:prSet presAssocID="{14AB35D3-4546-7148-9318-0AB7B4C3586C}" presName="Name17" presStyleLbl="parChTrans1D3" presStyleIdx="2" presStyleCnt="5"/>
      <dgm:spPr/>
    </dgm:pt>
    <dgm:pt modelId="{9BA35A44-9E40-484F-AF76-2FAB918FF5DE}" type="pres">
      <dgm:prSet presAssocID="{D3A17C69-B84D-6C47-B4E5-07C60EE2858B}" presName="hierRoot3" presStyleCnt="0"/>
      <dgm:spPr/>
    </dgm:pt>
    <dgm:pt modelId="{FE8F7D68-AE9D-CD47-83DB-4F40844C6E54}" type="pres">
      <dgm:prSet presAssocID="{D3A17C69-B84D-6C47-B4E5-07C60EE2858B}" presName="composite3" presStyleCnt="0"/>
      <dgm:spPr/>
    </dgm:pt>
    <dgm:pt modelId="{E09BC314-819E-FF48-8353-F36851C66908}" type="pres">
      <dgm:prSet presAssocID="{D3A17C69-B84D-6C47-B4E5-07C60EE2858B}" presName="background3" presStyleLbl="node3" presStyleIdx="2" presStyleCnt="5"/>
      <dgm:spPr/>
    </dgm:pt>
    <dgm:pt modelId="{F1FBC465-7255-994F-BD64-4B428484BF19}" type="pres">
      <dgm:prSet presAssocID="{D3A17C69-B84D-6C47-B4E5-07C60EE2858B}" presName="text3" presStyleLbl="fgAcc3" presStyleIdx="2" presStyleCnt="5" custScaleX="108112" custScaleY="129852">
        <dgm:presLayoutVars>
          <dgm:chPref val="3"/>
        </dgm:presLayoutVars>
      </dgm:prSet>
      <dgm:spPr/>
    </dgm:pt>
    <dgm:pt modelId="{B0A40499-9070-D14F-AE4B-09BBA5D4A9B4}" type="pres">
      <dgm:prSet presAssocID="{D3A17C69-B84D-6C47-B4E5-07C60EE2858B}" presName="hierChild4" presStyleCnt="0"/>
      <dgm:spPr/>
    </dgm:pt>
    <dgm:pt modelId="{5AA5F88B-DEB4-D74C-A073-1F7D83A84DF2}" type="pres">
      <dgm:prSet presAssocID="{D68984CD-E700-174B-82CF-611EBDE765B7}" presName="Name17" presStyleLbl="parChTrans1D3" presStyleIdx="3" presStyleCnt="5"/>
      <dgm:spPr/>
    </dgm:pt>
    <dgm:pt modelId="{EA6201E4-F33E-F145-B506-E3F362C1CCFB}" type="pres">
      <dgm:prSet presAssocID="{B9B3F3AB-ACFC-3A46-8FB7-A8E9BDD2E79D}" presName="hierRoot3" presStyleCnt="0"/>
      <dgm:spPr/>
    </dgm:pt>
    <dgm:pt modelId="{D90B3881-B90E-1A49-9B75-F9F3122DE06F}" type="pres">
      <dgm:prSet presAssocID="{B9B3F3AB-ACFC-3A46-8FB7-A8E9BDD2E79D}" presName="composite3" presStyleCnt="0"/>
      <dgm:spPr/>
    </dgm:pt>
    <dgm:pt modelId="{3F541C65-3ADC-DE4A-A9B4-445DAE5917BC}" type="pres">
      <dgm:prSet presAssocID="{B9B3F3AB-ACFC-3A46-8FB7-A8E9BDD2E79D}" presName="background3" presStyleLbl="node3" presStyleIdx="3" presStyleCnt="5"/>
      <dgm:spPr/>
    </dgm:pt>
    <dgm:pt modelId="{A52721C5-918E-5545-833A-FF745B8E3E1D}" type="pres">
      <dgm:prSet presAssocID="{B9B3F3AB-ACFC-3A46-8FB7-A8E9BDD2E79D}" presName="text3" presStyleLbl="fgAcc3" presStyleIdx="3" presStyleCnt="5" custScaleY="129852">
        <dgm:presLayoutVars>
          <dgm:chPref val="3"/>
        </dgm:presLayoutVars>
      </dgm:prSet>
      <dgm:spPr/>
    </dgm:pt>
    <dgm:pt modelId="{41D200E3-E894-EC40-AAF3-8C3BFBCA38B9}" type="pres">
      <dgm:prSet presAssocID="{B9B3F3AB-ACFC-3A46-8FB7-A8E9BDD2E79D}" presName="hierChild4" presStyleCnt="0"/>
      <dgm:spPr/>
    </dgm:pt>
    <dgm:pt modelId="{CA33CF14-4B0B-4644-A245-7451CFE7B0A0}" type="pres">
      <dgm:prSet presAssocID="{D110D983-7131-034A-BD12-B042C5B95E84}" presName="Name10" presStyleLbl="parChTrans1D2" presStyleIdx="1" presStyleCnt="2"/>
      <dgm:spPr/>
    </dgm:pt>
    <dgm:pt modelId="{E815FA92-19CE-8146-80EB-EE977C2D88DC}" type="pres">
      <dgm:prSet presAssocID="{8720C8F1-D76D-6C46-81A2-284D95E7A9E3}" presName="hierRoot2" presStyleCnt="0"/>
      <dgm:spPr/>
    </dgm:pt>
    <dgm:pt modelId="{7F07C044-8279-F046-9C34-2E7E9C601902}" type="pres">
      <dgm:prSet presAssocID="{8720C8F1-D76D-6C46-81A2-284D95E7A9E3}" presName="composite2" presStyleCnt="0"/>
      <dgm:spPr/>
    </dgm:pt>
    <dgm:pt modelId="{4A87E833-D50B-6E4D-BA43-1734C4129BA9}" type="pres">
      <dgm:prSet presAssocID="{8720C8F1-D76D-6C46-81A2-284D95E7A9E3}" presName="background2" presStyleLbl="node2" presStyleIdx="1" presStyleCnt="2"/>
      <dgm:spPr/>
    </dgm:pt>
    <dgm:pt modelId="{F3A90C9A-E99D-3244-AA8F-D42EC50DBA29}" type="pres">
      <dgm:prSet presAssocID="{8720C8F1-D76D-6C46-81A2-284D95E7A9E3}" presName="text2" presStyleLbl="fgAcc2" presStyleIdx="1" presStyleCnt="2" custLinFactX="-10880" custLinFactNeighborX="-100000" custLinFactNeighborY="-12120">
        <dgm:presLayoutVars>
          <dgm:chPref val="3"/>
        </dgm:presLayoutVars>
      </dgm:prSet>
      <dgm:spPr/>
    </dgm:pt>
    <dgm:pt modelId="{48E244DE-CBE1-BB41-B012-D2A74A655FD2}" type="pres">
      <dgm:prSet presAssocID="{8720C8F1-D76D-6C46-81A2-284D95E7A9E3}" presName="hierChild3" presStyleCnt="0"/>
      <dgm:spPr/>
    </dgm:pt>
    <dgm:pt modelId="{5D1D99A9-8815-1A46-B509-6C9F81C4BDF2}" type="pres">
      <dgm:prSet presAssocID="{AC2C59EA-077E-154A-8CE9-EC98241E811A}" presName="Name17" presStyleLbl="parChTrans1D3" presStyleIdx="4" presStyleCnt="5"/>
      <dgm:spPr/>
    </dgm:pt>
    <dgm:pt modelId="{3F455189-9C0B-0240-9CF9-3B65F7989F76}" type="pres">
      <dgm:prSet presAssocID="{2A2BACDB-3CDF-0448-AFB9-50FC54933ECF}" presName="hierRoot3" presStyleCnt="0"/>
      <dgm:spPr/>
    </dgm:pt>
    <dgm:pt modelId="{BB960AA5-32B5-EA49-8402-711C1F9DBA6A}" type="pres">
      <dgm:prSet presAssocID="{2A2BACDB-3CDF-0448-AFB9-50FC54933ECF}" presName="composite3" presStyleCnt="0"/>
      <dgm:spPr/>
    </dgm:pt>
    <dgm:pt modelId="{3F3A23F1-478F-6C4B-9C2B-3BAB9EDC5B3F}" type="pres">
      <dgm:prSet presAssocID="{2A2BACDB-3CDF-0448-AFB9-50FC54933ECF}" presName="background3" presStyleLbl="node3" presStyleIdx="4" presStyleCnt="5"/>
      <dgm:spPr/>
    </dgm:pt>
    <dgm:pt modelId="{5B5C8645-A96A-CB48-B462-202B024767BA}" type="pres">
      <dgm:prSet presAssocID="{2A2BACDB-3CDF-0448-AFB9-50FC54933ECF}" presName="text3" presStyleLbl="fgAcc3" presStyleIdx="4" presStyleCnt="5" custScaleX="121615" custScaleY="130397">
        <dgm:presLayoutVars>
          <dgm:chPref val="3"/>
        </dgm:presLayoutVars>
      </dgm:prSet>
      <dgm:spPr/>
    </dgm:pt>
    <dgm:pt modelId="{F785227E-A9BA-E446-A661-65F3B1902277}" type="pres">
      <dgm:prSet presAssocID="{2A2BACDB-3CDF-0448-AFB9-50FC54933ECF}" presName="hierChild4" presStyleCnt="0"/>
      <dgm:spPr/>
    </dgm:pt>
  </dgm:ptLst>
  <dgm:cxnLst>
    <dgm:cxn modelId="{ECE5BE02-6299-444C-AD17-8B3198E7A38A}" srcId="{1F36795A-8107-1545-9564-ECF46F6CB679}" destId="{D3A17C69-B84D-6C47-B4E5-07C60EE2858B}" srcOrd="2" destOrd="0" parTransId="{14AB35D3-4546-7148-9318-0AB7B4C3586C}" sibTransId="{0AE2E69E-21EF-A044-8A5C-3EC9C4763CC5}"/>
    <dgm:cxn modelId="{8A5A6A06-AF1D-0B44-B29A-5E984E24BD3A}" type="presOf" srcId="{F5B07C5B-75F2-A443-8069-BE5E2273A52D}" destId="{6F97C4FA-41DE-0A41-A490-848953EF022A}" srcOrd="0" destOrd="0" presId="urn:microsoft.com/office/officeart/2005/8/layout/hierarchy1"/>
    <dgm:cxn modelId="{C0908837-E233-4649-A3B7-65F8B46CA7E6}" type="presOf" srcId="{D110D983-7131-034A-BD12-B042C5B95E84}" destId="{CA33CF14-4B0B-4644-A245-7451CFE7B0A0}" srcOrd="0" destOrd="0" presId="urn:microsoft.com/office/officeart/2005/8/layout/hierarchy1"/>
    <dgm:cxn modelId="{2D7FCE3E-BD53-9A4E-B699-BB7739CB075A}" type="presOf" srcId="{8720C8F1-D76D-6C46-81A2-284D95E7A9E3}" destId="{F3A90C9A-E99D-3244-AA8F-D42EC50DBA29}" srcOrd="0" destOrd="0" presId="urn:microsoft.com/office/officeart/2005/8/layout/hierarchy1"/>
    <dgm:cxn modelId="{373EE345-C1D0-D44C-803E-5DACFF65B3AD}" srcId="{1F36795A-8107-1545-9564-ECF46F6CB679}" destId="{B9B3F3AB-ACFC-3A46-8FB7-A8E9BDD2E79D}" srcOrd="3" destOrd="0" parTransId="{D68984CD-E700-174B-82CF-611EBDE765B7}" sibTransId="{200FA84C-689A-4541-BB75-EF32E9A6D625}"/>
    <dgm:cxn modelId="{5D16E05A-4E8E-B34A-8182-EA531B1FDA62}" type="presOf" srcId="{B9B3F3AB-ACFC-3A46-8FB7-A8E9BDD2E79D}" destId="{A52721C5-918E-5545-833A-FF745B8E3E1D}" srcOrd="0" destOrd="0" presId="urn:microsoft.com/office/officeart/2005/8/layout/hierarchy1"/>
    <dgm:cxn modelId="{7039D75D-B1D1-D644-9E60-BB11AE323EB4}" type="presOf" srcId="{14AB35D3-4546-7148-9318-0AB7B4C3586C}" destId="{529E3813-2572-5545-9550-B3636EF1875B}" srcOrd="0" destOrd="0" presId="urn:microsoft.com/office/officeart/2005/8/layout/hierarchy1"/>
    <dgm:cxn modelId="{C9884A65-24BF-1142-8EFA-2FF81114B0ED}" type="presOf" srcId="{1F36795A-8107-1545-9564-ECF46F6CB679}" destId="{F4FAC967-5D94-4742-A067-D7066C6EB475}" srcOrd="0" destOrd="0" presId="urn:microsoft.com/office/officeart/2005/8/layout/hierarchy1"/>
    <dgm:cxn modelId="{EAD7906F-C190-C94C-BDD1-5646041D93E4}" type="presOf" srcId="{D68984CD-E700-174B-82CF-611EBDE765B7}" destId="{5AA5F88B-DEB4-D74C-A073-1F7D83A84DF2}" srcOrd="0" destOrd="0" presId="urn:microsoft.com/office/officeart/2005/8/layout/hierarchy1"/>
    <dgm:cxn modelId="{95BB5D72-44CE-DA4E-80F3-7A345AA251E4}" type="presOf" srcId="{EDEF43C1-0928-914E-AD53-6E4CBC465388}" destId="{38A8B5E8-A3C6-CC43-A963-B6CE46A6E828}" srcOrd="0" destOrd="0" presId="urn:microsoft.com/office/officeart/2005/8/layout/hierarchy1"/>
    <dgm:cxn modelId="{3BEA0C76-44CE-8D4E-8FA9-02B18F4F84E8}" type="presOf" srcId="{7BAA79B1-A79B-CC42-B72D-311F2C880817}" destId="{DF26C2FB-C341-CD40-A40F-8EBC6A27B008}" srcOrd="0" destOrd="0" presId="urn:microsoft.com/office/officeart/2005/8/layout/hierarchy1"/>
    <dgm:cxn modelId="{031F767B-D1E0-A742-AB43-C9FFA8D8D73A}" srcId="{AFABFA3A-8A0D-4B44-B7BD-242BA3D7CF58}" destId="{8720C8F1-D76D-6C46-81A2-284D95E7A9E3}" srcOrd="1" destOrd="0" parTransId="{D110D983-7131-034A-BD12-B042C5B95E84}" sibTransId="{5B7C60CC-F088-994E-AE2A-FA2F64E5D8BD}"/>
    <dgm:cxn modelId="{A0BDF882-7CC9-A44A-B34C-5390306999E4}" type="presOf" srcId="{AC2C59EA-077E-154A-8CE9-EC98241E811A}" destId="{5D1D99A9-8815-1A46-B509-6C9F81C4BDF2}" srcOrd="0" destOrd="0" presId="urn:microsoft.com/office/officeart/2005/8/layout/hierarchy1"/>
    <dgm:cxn modelId="{BBDFDA8B-1FA1-3B4A-98A0-020663F6F082}" type="presOf" srcId="{8CA5362F-891A-B345-B80C-D5CDCF5574EB}" destId="{585607A0-4790-4749-AF10-419683BE10A0}" srcOrd="0" destOrd="0" presId="urn:microsoft.com/office/officeart/2005/8/layout/hierarchy1"/>
    <dgm:cxn modelId="{07BE9C98-FBB4-DD46-BA9F-7FB72564A99D}" type="presOf" srcId="{AFABFA3A-8A0D-4B44-B7BD-242BA3D7CF58}" destId="{C5B4068E-264B-5448-9A13-1B23868C69B8}" srcOrd="0" destOrd="0" presId="urn:microsoft.com/office/officeart/2005/8/layout/hierarchy1"/>
    <dgm:cxn modelId="{E3E36DAA-256B-604F-AF52-2DC48285AD37}" type="presOf" srcId="{DE61D4B4-700E-D543-84B1-CCD7A9C25D4C}" destId="{F3CC9846-96C0-5349-9D2E-FFE544AEB12D}" srcOrd="0" destOrd="0" presId="urn:microsoft.com/office/officeart/2005/8/layout/hierarchy1"/>
    <dgm:cxn modelId="{5E25C5CA-D44A-854C-BE44-427A0F9B4F05}" type="presOf" srcId="{2A2BACDB-3CDF-0448-AFB9-50FC54933ECF}" destId="{5B5C8645-A96A-CB48-B462-202B024767BA}" srcOrd="0" destOrd="0" presId="urn:microsoft.com/office/officeart/2005/8/layout/hierarchy1"/>
    <dgm:cxn modelId="{CA938ED3-9C10-A64B-AE36-C5B23EBF34B0}" type="presOf" srcId="{D3A17C69-B84D-6C47-B4E5-07C60EE2858B}" destId="{F1FBC465-7255-994F-BD64-4B428484BF19}" srcOrd="0" destOrd="0" presId="urn:microsoft.com/office/officeart/2005/8/layout/hierarchy1"/>
    <dgm:cxn modelId="{F94699D8-6789-6041-888A-3931732992C2}" srcId="{1F36795A-8107-1545-9564-ECF46F6CB679}" destId="{894C80B1-402B-5F42-8A71-4C5C55467A31}" srcOrd="0" destOrd="0" parTransId="{8CA5362F-891A-B345-B80C-D5CDCF5574EB}" sibTransId="{94296A11-D5E3-9747-BB21-3AB2D1D96599}"/>
    <dgm:cxn modelId="{A88284DF-8BCF-8542-B292-5888AD39759B}" srcId="{1F36795A-8107-1545-9564-ECF46F6CB679}" destId="{DE61D4B4-700E-D543-84B1-CCD7A9C25D4C}" srcOrd="1" destOrd="0" parTransId="{7BAA79B1-A79B-CC42-B72D-311F2C880817}" sibTransId="{D54D356F-4925-9548-BE64-C57E747BF325}"/>
    <dgm:cxn modelId="{7088ECF7-138C-704E-9DA2-3465A229C4AF}" type="presOf" srcId="{894C80B1-402B-5F42-8A71-4C5C55467A31}" destId="{60968D0E-85FC-D442-B371-D3CAF57FC4F2}" srcOrd="0" destOrd="0" presId="urn:microsoft.com/office/officeart/2005/8/layout/hierarchy1"/>
    <dgm:cxn modelId="{15EE5EF9-DAF2-804B-B94A-185DE5C4EA57}" srcId="{8720C8F1-D76D-6C46-81A2-284D95E7A9E3}" destId="{2A2BACDB-3CDF-0448-AFB9-50FC54933ECF}" srcOrd="0" destOrd="0" parTransId="{AC2C59EA-077E-154A-8CE9-EC98241E811A}" sibTransId="{13C97978-0D40-C744-98E8-B4BFE02ECEF7}"/>
    <dgm:cxn modelId="{F65B95FA-9972-0B49-A809-EF6B7CEBD34E}" srcId="{AFABFA3A-8A0D-4B44-B7BD-242BA3D7CF58}" destId="{1F36795A-8107-1545-9564-ECF46F6CB679}" srcOrd="0" destOrd="0" parTransId="{EDEF43C1-0928-914E-AD53-6E4CBC465388}" sibTransId="{7A8EB7FB-B4D7-2C4E-87E3-ACD696F337AB}"/>
    <dgm:cxn modelId="{214B66FD-BF49-7B4E-9F00-5F9290B34B46}" srcId="{F5B07C5B-75F2-A443-8069-BE5E2273A52D}" destId="{AFABFA3A-8A0D-4B44-B7BD-242BA3D7CF58}" srcOrd="0" destOrd="0" parTransId="{B9A709E5-5498-D94F-B5ED-3481D5A6DAF5}" sibTransId="{31348CA1-197A-7449-9070-6B0ABA7BE298}"/>
    <dgm:cxn modelId="{82BE5A8C-F72F-9944-B6D6-E85249099C60}" type="presParOf" srcId="{6F97C4FA-41DE-0A41-A490-848953EF022A}" destId="{16137C70-E510-9449-B72A-BCAA6161845F}" srcOrd="0" destOrd="0" presId="urn:microsoft.com/office/officeart/2005/8/layout/hierarchy1"/>
    <dgm:cxn modelId="{A558D401-32AF-4A4D-B9EA-8232D3230715}" type="presParOf" srcId="{16137C70-E510-9449-B72A-BCAA6161845F}" destId="{79DFB019-A66B-B34E-8F0B-1AD4BFE5BA09}" srcOrd="0" destOrd="0" presId="urn:microsoft.com/office/officeart/2005/8/layout/hierarchy1"/>
    <dgm:cxn modelId="{47B5D676-31A0-9447-A905-CFB379A435EF}" type="presParOf" srcId="{79DFB019-A66B-B34E-8F0B-1AD4BFE5BA09}" destId="{DCC0351B-6549-1D41-90DE-92FC024D1CC4}" srcOrd="0" destOrd="0" presId="urn:microsoft.com/office/officeart/2005/8/layout/hierarchy1"/>
    <dgm:cxn modelId="{19EE1E4B-5216-C742-AC86-9FD9C6ACACAD}" type="presParOf" srcId="{79DFB019-A66B-B34E-8F0B-1AD4BFE5BA09}" destId="{C5B4068E-264B-5448-9A13-1B23868C69B8}" srcOrd="1" destOrd="0" presId="urn:microsoft.com/office/officeart/2005/8/layout/hierarchy1"/>
    <dgm:cxn modelId="{A968B2E5-81D8-B64B-8B38-882B2ED3FE8A}" type="presParOf" srcId="{16137C70-E510-9449-B72A-BCAA6161845F}" destId="{3FED9F8D-B48D-2F41-BCAD-406B070A3DAC}" srcOrd="1" destOrd="0" presId="urn:microsoft.com/office/officeart/2005/8/layout/hierarchy1"/>
    <dgm:cxn modelId="{89D1E11F-47CA-9A47-9D25-7A5AE0633450}" type="presParOf" srcId="{3FED9F8D-B48D-2F41-BCAD-406B070A3DAC}" destId="{38A8B5E8-A3C6-CC43-A963-B6CE46A6E828}" srcOrd="0" destOrd="0" presId="urn:microsoft.com/office/officeart/2005/8/layout/hierarchy1"/>
    <dgm:cxn modelId="{2E434A9D-C059-C54B-9420-4585E058F3F2}" type="presParOf" srcId="{3FED9F8D-B48D-2F41-BCAD-406B070A3DAC}" destId="{1993C1DD-53B7-AE41-9651-F333AD1436C3}" srcOrd="1" destOrd="0" presId="urn:microsoft.com/office/officeart/2005/8/layout/hierarchy1"/>
    <dgm:cxn modelId="{1C8796B4-4C56-AB4F-9A77-2FAAAE94B7DE}" type="presParOf" srcId="{1993C1DD-53B7-AE41-9651-F333AD1436C3}" destId="{22096CF6-3B94-D74D-B929-6F0B35A93D14}" srcOrd="0" destOrd="0" presId="urn:microsoft.com/office/officeart/2005/8/layout/hierarchy1"/>
    <dgm:cxn modelId="{5192027D-9498-E141-A9E0-2A9EB59C56A8}" type="presParOf" srcId="{22096CF6-3B94-D74D-B929-6F0B35A93D14}" destId="{8240C567-B300-7A47-B8F9-473BC0590DD1}" srcOrd="0" destOrd="0" presId="urn:microsoft.com/office/officeart/2005/8/layout/hierarchy1"/>
    <dgm:cxn modelId="{BB00EF85-700D-884F-8FBE-9F54D8E1E74B}" type="presParOf" srcId="{22096CF6-3B94-D74D-B929-6F0B35A93D14}" destId="{F4FAC967-5D94-4742-A067-D7066C6EB475}" srcOrd="1" destOrd="0" presId="urn:microsoft.com/office/officeart/2005/8/layout/hierarchy1"/>
    <dgm:cxn modelId="{BB973232-869C-9040-ACFB-B052C579DC52}" type="presParOf" srcId="{1993C1DD-53B7-AE41-9651-F333AD1436C3}" destId="{07F8D9B3-022A-1045-BBA8-87437D6D36B5}" srcOrd="1" destOrd="0" presId="urn:microsoft.com/office/officeart/2005/8/layout/hierarchy1"/>
    <dgm:cxn modelId="{B519CC78-5DCC-5447-B27E-571F937B7145}" type="presParOf" srcId="{07F8D9B3-022A-1045-BBA8-87437D6D36B5}" destId="{585607A0-4790-4749-AF10-419683BE10A0}" srcOrd="0" destOrd="0" presId="urn:microsoft.com/office/officeart/2005/8/layout/hierarchy1"/>
    <dgm:cxn modelId="{21F7A45F-CC41-944D-B993-97F7FBC4676F}" type="presParOf" srcId="{07F8D9B3-022A-1045-BBA8-87437D6D36B5}" destId="{547E41F3-FA02-0740-84DE-0E6B3163C351}" srcOrd="1" destOrd="0" presId="urn:microsoft.com/office/officeart/2005/8/layout/hierarchy1"/>
    <dgm:cxn modelId="{E34AB296-347A-0443-9431-A0080F345B05}" type="presParOf" srcId="{547E41F3-FA02-0740-84DE-0E6B3163C351}" destId="{E10026AD-8365-ED40-A8FC-D32BE57E9DEB}" srcOrd="0" destOrd="0" presId="urn:microsoft.com/office/officeart/2005/8/layout/hierarchy1"/>
    <dgm:cxn modelId="{F4C9B1F3-C811-3F4F-BA18-2B768590C748}" type="presParOf" srcId="{E10026AD-8365-ED40-A8FC-D32BE57E9DEB}" destId="{6D998E17-C6BE-0441-8CFB-1C755BFE547B}" srcOrd="0" destOrd="0" presId="urn:microsoft.com/office/officeart/2005/8/layout/hierarchy1"/>
    <dgm:cxn modelId="{FED137F9-760D-A342-9B41-40F38859E26A}" type="presParOf" srcId="{E10026AD-8365-ED40-A8FC-D32BE57E9DEB}" destId="{60968D0E-85FC-D442-B371-D3CAF57FC4F2}" srcOrd="1" destOrd="0" presId="urn:microsoft.com/office/officeart/2005/8/layout/hierarchy1"/>
    <dgm:cxn modelId="{C990B1D2-C255-B545-A0B7-042AC62C4C86}" type="presParOf" srcId="{547E41F3-FA02-0740-84DE-0E6B3163C351}" destId="{CB55E8C0-8496-6747-A1C0-1CA4E23CFA88}" srcOrd="1" destOrd="0" presId="urn:microsoft.com/office/officeart/2005/8/layout/hierarchy1"/>
    <dgm:cxn modelId="{132943C5-D1BB-AD4B-BAB1-772880350860}" type="presParOf" srcId="{07F8D9B3-022A-1045-BBA8-87437D6D36B5}" destId="{DF26C2FB-C341-CD40-A40F-8EBC6A27B008}" srcOrd="2" destOrd="0" presId="urn:microsoft.com/office/officeart/2005/8/layout/hierarchy1"/>
    <dgm:cxn modelId="{4AC91956-35DC-7F49-8B84-EBC98AE67B7F}" type="presParOf" srcId="{07F8D9B3-022A-1045-BBA8-87437D6D36B5}" destId="{36A1858C-350B-1E45-8AA3-D5245C262D82}" srcOrd="3" destOrd="0" presId="urn:microsoft.com/office/officeart/2005/8/layout/hierarchy1"/>
    <dgm:cxn modelId="{A9D06F0D-A681-4048-8249-1A55E93CED39}" type="presParOf" srcId="{36A1858C-350B-1E45-8AA3-D5245C262D82}" destId="{8D1169AB-F360-7748-B510-A6913291AC6A}" srcOrd="0" destOrd="0" presId="urn:microsoft.com/office/officeart/2005/8/layout/hierarchy1"/>
    <dgm:cxn modelId="{5CA6DCEB-5EA7-7944-B931-104C31765BB6}" type="presParOf" srcId="{8D1169AB-F360-7748-B510-A6913291AC6A}" destId="{273720D1-0F0C-FD42-9F66-D0DCA08052D9}" srcOrd="0" destOrd="0" presId="urn:microsoft.com/office/officeart/2005/8/layout/hierarchy1"/>
    <dgm:cxn modelId="{A502B813-21F8-0445-B45C-540802BD6C3F}" type="presParOf" srcId="{8D1169AB-F360-7748-B510-A6913291AC6A}" destId="{F3CC9846-96C0-5349-9D2E-FFE544AEB12D}" srcOrd="1" destOrd="0" presId="urn:microsoft.com/office/officeart/2005/8/layout/hierarchy1"/>
    <dgm:cxn modelId="{A40EEA81-074D-AA46-9BC0-8A9D58B3346A}" type="presParOf" srcId="{36A1858C-350B-1E45-8AA3-D5245C262D82}" destId="{D8CC0501-9C1B-8247-9B8D-942170817ED3}" srcOrd="1" destOrd="0" presId="urn:microsoft.com/office/officeart/2005/8/layout/hierarchy1"/>
    <dgm:cxn modelId="{CB996FCE-D8B1-F643-91BD-12A76BDACFE4}" type="presParOf" srcId="{07F8D9B3-022A-1045-BBA8-87437D6D36B5}" destId="{529E3813-2572-5545-9550-B3636EF1875B}" srcOrd="4" destOrd="0" presId="urn:microsoft.com/office/officeart/2005/8/layout/hierarchy1"/>
    <dgm:cxn modelId="{5A928F02-3D39-0B4D-9B55-35034D6BD626}" type="presParOf" srcId="{07F8D9B3-022A-1045-BBA8-87437D6D36B5}" destId="{9BA35A44-9E40-484F-AF76-2FAB918FF5DE}" srcOrd="5" destOrd="0" presId="urn:microsoft.com/office/officeart/2005/8/layout/hierarchy1"/>
    <dgm:cxn modelId="{04F54DED-373E-6A44-B405-2EF2E33A9394}" type="presParOf" srcId="{9BA35A44-9E40-484F-AF76-2FAB918FF5DE}" destId="{FE8F7D68-AE9D-CD47-83DB-4F40844C6E54}" srcOrd="0" destOrd="0" presId="urn:microsoft.com/office/officeart/2005/8/layout/hierarchy1"/>
    <dgm:cxn modelId="{AEFA4EB4-7989-0E48-9601-A7BFCC02DB79}" type="presParOf" srcId="{FE8F7D68-AE9D-CD47-83DB-4F40844C6E54}" destId="{E09BC314-819E-FF48-8353-F36851C66908}" srcOrd="0" destOrd="0" presId="urn:microsoft.com/office/officeart/2005/8/layout/hierarchy1"/>
    <dgm:cxn modelId="{E6E9E455-A5C4-FD4C-A67A-A9BE817224C6}" type="presParOf" srcId="{FE8F7D68-AE9D-CD47-83DB-4F40844C6E54}" destId="{F1FBC465-7255-994F-BD64-4B428484BF19}" srcOrd="1" destOrd="0" presId="urn:microsoft.com/office/officeart/2005/8/layout/hierarchy1"/>
    <dgm:cxn modelId="{5530CFA4-8210-9E46-91AA-62FF5877D0AF}" type="presParOf" srcId="{9BA35A44-9E40-484F-AF76-2FAB918FF5DE}" destId="{B0A40499-9070-D14F-AE4B-09BBA5D4A9B4}" srcOrd="1" destOrd="0" presId="urn:microsoft.com/office/officeart/2005/8/layout/hierarchy1"/>
    <dgm:cxn modelId="{43DBFD44-6398-E047-AD02-28628F47F881}" type="presParOf" srcId="{07F8D9B3-022A-1045-BBA8-87437D6D36B5}" destId="{5AA5F88B-DEB4-D74C-A073-1F7D83A84DF2}" srcOrd="6" destOrd="0" presId="urn:microsoft.com/office/officeart/2005/8/layout/hierarchy1"/>
    <dgm:cxn modelId="{90EBD754-28E5-C146-B3EC-76E708A3803B}" type="presParOf" srcId="{07F8D9B3-022A-1045-BBA8-87437D6D36B5}" destId="{EA6201E4-F33E-F145-B506-E3F362C1CCFB}" srcOrd="7" destOrd="0" presId="urn:microsoft.com/office/officeart/2005/8/layout/hierarchy1"/>
    <dgm:cxn modelId="{3B320C6B-BFED-7547-8B5A-0BA45E3B7043}" type="presParOf" srcId="{EA6201E4-F33E-F145-B506-E3F362C1CCFB}" destId="{D90B3881-B90E-1A49-9B75-F9F3122DE06F}" srcOrd="0" destOrd="0" presId="urn:microsoft.com/office/officeart/2005/8/layout/hierarchy1"/>
    <dgm:cxn modelId="{411FFE82-D2E3-E54F-81A9-3C6474AD1A67}" type="presParOf" srcId="{D90B3881-B90E-1A49-9B75-F9F3122DE06F}" destId="{3F541C65-3ADC-DE4A-A9B4-445DAE5917BC}" srcOrd="0" destOrd="0" presId="urn:microsoft.com/office/officeart/2005/8/layout/hierarchy1"/>
    <dgm:cxn modelId="{7C2A28EB-4587-0F49-B159-625FB6FEC19C}" type="presParOf" srcId="{D90B3881-B90E-1A49-9B75-F9F3122DE06F}" destId="{A52721C5-918E-5545-833A-FF745B8E3E1D}" srcOrd="1" destOrd="0" presId="urn:microsoft.com/office/officeart/2005/8/layout/hierarchy1"/>
    <dgm:cxn modelId="{2C2670FB-413E-124C-AB54-D87AA3B04481}" type="presParOf" srcId="{EA6201E4-F33E-F145-B506-E3F362C1CCFB}" destId="{41D200E3-E894-EC40-AAF3-8C3BFBCA38B9}" srcOrd="1" destOrd="0" presId="urn:microsoft.com/office/officeart/2005/8/layout/hierarchy1"/>
    <dgm:cxn modelId="{BA537DA5-4E56-5841-A236-0FBFC790A5A6}" type="presParOf" srcId="{3FED9F8D-B48D-2F41-BCAD-406B070A3DAC}" destId="{CA33CF14-4B0B-4644-A245-7451CFE7B0A0}" srcOrd="2" destOrd="0" presId="urn:microsoft.com/office/officeart/2005/8/layout/hierarchy1"/>
    <dgm:cxn modelId="{DB9D2AEB-0754-DE44-B029-A9C52E5D5E7F}" type="presParOf" srcId="{3FED9F8D-B48D-2F41-BCAD-406B070A3DAC}" destId="{E815FA92-19CE-8146-80EB-EE977C2D88DC}" srcOrd="3" destOrd="0" presId="urn:microsoft.com/office/officeart/2005/8/layout/hierarchy1"/>
    <dgm:cxn modelId="{C1FAF543-9C65-1E49-A632-9A00C83D1B8A}" type="presParOf" srcId="{E815FA92-19CE-8146-80EB-EE977C2D88DC}" destId="{7F07C044-8279-F046-9C34-2E7E9C601902}" srcOrd="0" destOrd="0" presId="urn:microsoft.com/office/officeart/2005/8/layout/hierarchy1"/>
    <dgm:cxn modelId="{56873E2B-B1D0-6A45-A16C-4DA689B9D731}" type="presParOf" srcId="{7F07C044-8279-F046-9C34-2E7E9C601902}" destId="{4A87E833-D50B-6E4D-BA43-1734C4129BA9}" srcOrd="0" destOrd="0" presId="urn:microsoft.com/office/officeart/2005/8/layout/hierarchy1"/>
    <dgm:cxn modelId="{F4D149FF-07F9-C348-A870-500B0EE28A82}" type="presParOf" srcId="{7F07C044-8279-F046-9C34-2E7E9C601902}" destId="{F3A90C9A-E99D-3244-AA8F-D42EC50DBA29}" srcOrd="1" destOrd="0" presId="urn:microsoft.com/office/officeart/2005/8/layout/hierarchy1"/>
    <dgm:cxn modelId="{E05FFAC9-9E2D-534D-ABA3-3BB8BDDC0F15}" type="presParOf" srcId="{E815FA92-19CE-8146-80EB-EE977C2D88DC}" destId="{48E244DE-CBE1-BB41-B012-D2A74A655FD2}" srcOrd="1" destOrd="0" presId="urn:microsoft.com/office/officeart/2005/8/layout/hierarchy1"/>
    <dgm:cxn modelId="{08ABF623-4DD1-8A46-8B56-2368B57DAFB9}" type="presParOf" srcId="{48E244DE-CBE1-BB41-B012-D2A74A655FD2}" destId="{5D1D99A9-8815-1A46-B509-6C9F81C4BDF2}" srcOrd="0" destOrd="0" presId="urn:microsoft.com/office/officeart/2005/8/layout/hierarchy1"/>
    <dgm:cxn modelId="{F14E53CB-1EEC-7543-A5CB-6DCC6C82343D}" type="presParOf" srcId="{48E244DE-CBE1-BB41-B012-D2A74A655FD2}" destId="{3F455189-9C0B-0240-9CF9-3B65F7989F76}" srcOrd="1" destOrd="0" presId="urn:microsoft.com/office/officeart/2005/8/layout/hierarchy1"/>
    <dgm:cxn modelId="{7220D89E-7F43-5745-9C10-6483112DFA9C}" type="presParOf" srcId="{3F455189-9C0B-0240-9CF9-3B65F7989F76}" destId="{BB960AA5-32B5-EA49-8402-711C1F9DBA6A}" srcOrd="0" destOrd="0" presId="urn:microsoft.com/office/officeart/2005/8/layout/hierarchy1"/>
    <dgm:cxn modelId="{C8620578-B4A6-4440-BA8D-532062964BF9}" type="presParOf" srcId="{BB960AA5-32B5-EA49-8402-711C1F9DBA6A}" destId="{3F3A23F1-478F-6C4B-9C2B-3BAB9EDC5B3F}" srcOrd="0" destOrd="0" presId="urn:microsoft.com/office/officeart/2005/8/layout/hierarchy1"/>
    <dgm:cxn modelId="{DE131355-6B64-994D-B731-CC87D193C22B}" type="presParOf" srcId="{BB960AA5-32B5-EA49-8402-711C1F9DBA6A}" destId="{5B5C8645-A96A-CB48-B462-202B024767BA}" srcOrd="1" destOrd="0" presId="urn:microsoft.com/office/officeart/2005/8/layout/hierarchy1"/>
    <dgm:cxn modelId="{9DACC5CB-8745-D340-B261-39CEAD57BD85}" type="presParOf" srcId="{3F455189-9C0B-0240-9CF9-3B65F7989F76}" destId="{F785227E-A9BA-E446-A661-65F3B190227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DAEF72-F3D7-43DA-A099-21FD376E3E9D}" type="doc">
      <dgm:prSet loTypeId="urn:microsoft.com/office/officeart/2005/8/layout/hProcess9" loCatId="process" qsTypeId="urn:microsoft.com/office/officeart/2005/8/quickstyle/simple1" qsCatId="simple" csTypeId="urn:microsoft.com/office/officeart/2005/8/colors/colorful1" csCatId="colorful" phldr="1"/>
      <dgm:spPr/>
    </dgm:pt>
    <dgm:pt modelId="{D0E31013-5F35-408C-8884-595E769B6C89}">
      <dgm:prSet phldrT="[Texto]"/>
      <dgm:spPr/>
      <dgm:t>
        <a:bodyPr/>
        <a:lstStyle/>
        <a:p>
          <a:r>
            <a:rPr lang="es-MX" dirty="0"/>
            <a:t>Captura de información en el SIA por parte de los OIC</a:t>
          </a:r>
        </a:p>
      </dgm:t>
    </dgm:pt>
    <dgm:pt modelId="{0BA9E288-9CE1-4303-BA4E-7B1C5CDAE1B2}" type="parTrans" cxnId="{22C3E94D-8A33-4E2A-966C-D35B5E976443}">
      <dgm:prSet/>
      <dgm:spPr/>
      <dgm:t>
        <a:bodyPr/>
        <a:lstStyle/>
        <a:p>
          <a:endParaRPr lang="es-MX"/>
        </a:p>
      </dgm:t>
    </dgm:pt>
    <dgm:pt modelId="{00E1A779-AC9D-4B51-866B-E56D6B5E0087}" type="sibTrans" cxnId="{22C3E94D-8A33-4E2A-966C-D35B5E976443}">
      <dgm:prSet/>
      <dgm:spPr/>
      <dgm:t>
        <a:bodyPr/>
        <a:lstStyle/>
        <a:p>
          <a:endParaRPr lang="es-MX"/>
        </a:p>
      </dgm:t>
    </dgm:pt>
    <dgm:pt modelId="{E3B33F5F-7365-442C-85F4-729744873352}">
      <dgm:prSet phldrT="[Texto]"/>
      <dgm:spPr/>
      <dgm:t>
        <a:bodyPr/>
        <a:lstStyle/>
        <a:p>
          <a:r>
            <a:rPr lang="es-MX" dirty="0"/>
            <a:t>Análisis de la congruencia y razonabilidad de la información</a:t>
          </a:r>
        </a:p>
      </dgm:t>
    </dgm:pt>
    <dgm:pt modelId="{83C45EAB-1B70-4D9B-85C2-D945FD4C5386}" type="parTrans" cxnId="{97B658BB-2D03-4B92-8647-954A8590DFAF}">
      <dgm:prSet/>
      <dgm:spPr/>
      <dgm:t>
        <a:bodyPr/>
        <a:lstStyle/>
        <a:p>
          <a:endParaRPr lang="es-MX"/>
        </a:p>
      </dgm:t>
    </dgm:pt>
    <dgm:pt modelId="{3E77AC48-B577-4779-BD08-6B3D54DF3092}" type="sibTrans" cxnId="{97B658BB-2D03-4B92-8647-954A8590DFAF}">
      <dgm:prSet/>
      <dgm:spPr/>
      <dgm:t>
        <a:bodyPr/>
        <a:lstStyle/>
        <a:p>
          <a:endParaRPr lang="es-MX"/>
        </a:p>
      </dgm:t>
    </dgm:pt>
    <dgm:pt modelId="{18DF79E8-48BE-4686-A3A9-3A6E1F0F9DC6}">
      <dgm:prSet phldrT="[Texto]"/>
      <dgm:spPr/>
      <dgm:t>
        <a:bodyPr/>
        <a:lstStyle/>
        <a:p>
          <a:r>
            <a:rPr lang="es-MX" dirty="0"/>
            <a:t>Elaboración de estadísticas para la preparación de informes</a:t>
          </a:r>
        </a:p>
      </dgm:t>
    </dgm:pt>
    <dgm:pt modelId="{01B28601-8CBF-4CF0-AC80-096E5E3D4B53}" type="parTrans" cxnId="{54EFAEB3-DBC5-48E0-8FDD-080D01C1B3CA}">
      <dgm:prSet/>
      <dgm:spPr/>
      <dgm:t>
        <a:bodyPr/>
        <a:lstStyle/>
        <a:p>
          <a:endParaRPr lang="es-MX"/>
        </a:p>
      </dgm:t>
    </dgm:pt>
    <dgm:pt modelId="{C74F4E14-004D-4BD5-A351-2482E34D1677}" type="sibTrans" cxnId="{54EFAEB3-DBC5-48E0-8FDD-080D01C1B3CA}">
      <dgm:prSet/>
      <dgm:spPr/>
      <dgm:t>
        <a:bodyPr/>
        <a:lstStyle/>
        <a:p>
          <a:endParaRPr lang="es-MX"/>
        </a:p>
      </dgm:t>
    </dgm:pt>
    <dgm:pt modelId="{FFFBF85F-0938-4E88-9838-514AF1B11EFE}">
      <dgm:prSet/>
      <dgm:spPr/>
      <dgm:t>
        <a:bodyPr/>
        <a:lstStyle/>
        <a:p>
          <a:r>
            <a:rPr lang="es-MX" dirty="0"/>
            <a:t>Generación y validación de reportes del SIA</a:t>
          </a:r>
        </a:p>
      </dgm:t>
    </dgm:pt>
    <dgm:pt modelId="{3BDEB816-D0B3-4E9A-8E0E-F977AE125D59}" type="parTrans" cxnId="{FF585948-B9C6-42C2-868E-E10F667B6B48}">
      <dgm:prSet/>
      <dgm:spPr/>
      <dgm:t>
        <a:bodyPr/>
        <a:lstStyle/>
        <a:p>
          <a:endParaRPr lang="es-MX"/>
        </a:p>
      </dgm:t>
    </dgm:pt>
    <dgm:pt modelId="{582A8F89-75C5-4DE5-BD87-E9D13E04C46C}" type="sibTrans" cxnId="{FF585948-B9C6-42C2-868E-E10F667B6B48}">
      <dgm:prSet/>
      <dgm:spPr/>
      <dgm:t>
        <a:bodyPr/>
        <a:lstStyle/>
        <a:p>
          <a:endParaRPr lang="es-MX"/>
        </a:p>
      </dgm:t>
    </dgm:pt>
    <dgm:pt modelId="{32115A5A-3583-4741-8E9F-84FFD99E046A}" type="pres">
      <dgm:prSet presAssocID="{0ADAEF72-F3D7-43DA-A099-21FD376E3E9D}" presName="CompostProcess" presStyleCnt="0">
        <dgm:presLayoutVars>
          <dgm:dir/>
          <dgm:resizeHandles val="exact"/>
        </dgm:presLayoutVars>
      </dgm:prSet>
      <dgm:spPr/>
    </dgm:pt>
    <dgm:pt modelId="{8E4C458C-9C2D-49B4-8706-B6873DB3E86E}" type="pres">
      <dgm:prSet presAssocID="{0ADAEF72-F3D7-43DA-A099-21FD376E3E9D}" presName="arrow" presStyleLbl="bgShp" presStyleIdx="0" presStyleCnt="1"/>
      <dgm:spPr/>
    </dgm:pt>
    <dgm:pt modelId="{E9E49B7E-D621-43FF-9FB1-AE0DA5FFE51D}" type="pres">
      <dgm:prSet presAssocID="{0ADAEF72-F3D7-43DA-A099-21FD376E3E9D}" presName="linearProcess" presStyleCnt="0"/>
      <dgm:spPr/>
    </dgm:pt>
    <dgm:pt modelId="{F499F9C1-251C-439E-B1F6-42A0F5CDDF78}" type="pres">
      <dgm:prSet presAssocID="{D0E31013-5F35-408C-8884-595E769B6C89}" presName="textNode" presStyleLbl="node1" presStyleIdx="0" presStyleCnt="4">
        <dgm:presLayoutVars>
          <dgm:bulletEnabled val="1"/>
        </dgm:presLayoutVars>
      </dgm:prSet>
      <dgm:spPr/>
    </dgm:pt>
    <dgm:pt modelId="{A3E8E2F7-54A2-4C90-8480-C2A90AB3E49D}" type="pres">
      <dgm:prSet presAssocID="{00E1A779-AC9D-4B51-866B-E56D6B5E0087}" presName="sibTrans" presStyleCnt="0"/>
      <dgm:spPr/>
    </dgm:pt>
    <dgm:pt modelId="{12BBBCC4-4EE8-488E-8B6F-7B54F1019798}" type="pres">
      <dgm:prSet presAssocID="{E3B33F5F-7365-442C-85F4-729744873352}" presName="textNode" presStyleLbl="node1" presStyleIdx="1" presStyleCnt="4">
        <dgm:presLayoutVars>
          <dgm:bulletEnabled val="1"/>
        </dgm:presLayoutVars>
      </dgm:prSet>
      <dgm:spPr/>
    </dgm:pt>
    <dgm:pt modelId="{D61CC8DA-6625-486A-AC94-B047BFFCF29B}" type="pres">
      <dgm:prSet presAssocID="{3E77AC48-B577-4779-BD08-6B3D54DF3092}" presName="sibTrans" presStyleCnt="0"/>
      <dgm:spPr/>
    </dgm:pt>
    <dgm:pt modelId="{BB9025F2-3448-4AA9-A830-6C38139011A7}" type="pres">
      <dgm:prSet presAssocID="{FFFBF85F-0938-4E88-9838-514AF1B11EFE}" presName="textNode" presStyleLbl="node1" presStyleIdx="2" presStyleCnt="4">
        <dgm:presLayoutVars>
          <dgm:bulletEnabled val="1"/>
        </dgm:presLayoutVars>
      </dgm:prSet>
      <dgm:spPr/>
    </dgm:pt>
    <dgm:pt modelId="{446C2546-05BB-4D60-89FF-F7C269A65B7D}" type="pres">
      <dgm:prSet presAssocID="{582A8F89-75C5-4DE5-BD87-E9D13E04C46C}" presName="sibTrans" presStyleCnt="0"/>
      <dgm:spPr/>
    </dgm:pt>
    <dgm:pt modelId="{DEDB8173-3171-472F-BA53-D569C8D203AE}" type="pres">
      <dgm:prSet presAssocID="{18DF79E8-48BE-4686-A3A9-3A6E1F0F9DC6}" presName="textNode" presStyleLbl="node1" presStyleIdx="3" presStyleCnt="4">
        <dgm:presLayoutVars>
          <dgm:bulletEnabled val="1"/>
        </dgm:presLayoutVars>
      </dgm:prSet>
      <dgm:spPr/>
    </dgm:pt>
  </dgm:ptLst>
  <dgm:cxnLst>
    <dgm:cxn modelId="{B6E59242-618F-49AC-BBB0-670A304F0A4C}" type="presOf" srcId="{FFFBF85F-0938-4E88-9838-514AF1B11EFE}" destId="{BB9025F2-3448-4AA9-A830-6C38139011A7}" srcOrd="0" destOrd="0" presId="urn:microsoft.com/office/officeart/2005/8/layout/hProcess9"/>
    <dgm:cxn modelId="{F3287843-1208-4BE9-A6D8-020F0DA6E4E2}" type="presOf" srcId="{18DF79E8-48BE-4686-A3A9-3A6E1F0F9DC6}" destId="{DEDB8173-3171-472F-BA53-D569C8D203AE}" srcOrd="0" destOrd="0" presId="urn:microsoft.com/office/officeart/2005/8/layout/hProcess9"/>
    <dgm:cxn modelId="{FF585948-B9C6-42C2-868E-E10F667B6B48}" srcId="{0ADAEF72-F3D7-43DA-A099-21FD376E3E9D}" destId="{FFFBF85F-0938-4E88-9838-514AF1B11EFE}" srcOrd="2" destOrd="0" parTransId="{3BDEB816-D0B3-4E9A-8E0E-F977AE125D59}" sibTransId="{582A8F89-75C5-4DE5-BD87-E9D13E04C46C}"/>
    <dgm:cxn modelId="{22C3E94D-8A33-4E2A-966C-D35B5E976443}" srcId="{0ADAEF72-F3D7-43DA-A099-21FD376E3E9D}" destId="{D0E31013-5F35-408C-8884-595E769B6C89}" srcOrd="0" destOrd="0" parTransId="{0BA9E288-9CE1-4303-BA4E-7B1C5CDAE1B2}" sibTransId="{00E1A779-AC9D-4B51-866B-E56D6B5E0087}"/>
    <dgm:cxn modelId="{EED25764-598D-4E14-A4A2-4B134FB312A4}" type="presOf" srcId="{D0E31013-5F35-408C-8884-595E769B6C89}" destId="{F499F9C1-251C-439E-B1F6-42A0F5CDDF78}" srcOrd="0" destOrd="0" presId="urn:microsoft.com/office/officeart/2005/8/layout/hProcess9"/>
    <dgm:cxn modelId="{9D7011A4-A322-47E4-8B04-BE545886941B}" type="presOf" srcId="{E3B33F5F-7365-442C-85F4-729744873352}" destId="{12BBBCC4-4EE8-488E-8B6F-7B54F1019798}" srcOrd="0" destOrd="0" presId="urn:microsoft.com/office/officeart/2005/8/layout/hProcess9"/>
    <dgm:cxn modelId="{763C21B0-DB3D-492A-B017-7BB34FCF88B7}" type="presOf" srcId="{0ADAEF72-F3D7-43DA-A099-21FD376E3E9D}" destId="{32115A5A-3583-4741-8E9F-84FFD99E046A}" srcOrd="0" destOrd="0" presId="urn:microsoft.com/office/officeart/2005/8/layout/hProcess9"/>
    <dgm:cxn modelId="{54EFAEB3-DBC5-48E0-8FDD-080D01C1B3CA}" srcId="{0ADAEF72-F3D7-43DA-A099-21FD376E3E9D}" destId="{18DF79E8-48BE-4686-A3A9-3A6E1F0F9DC6}" srcOrd="3" destOrd="0" parTransId="{01B28601-8CBF-4CF0-AC80-096E5E3D4B53}" sibTransId="{C74F4E14-004D-4BD5-A351-2482E34D1677}"/>
    <dgm:cxn modelId="{97B658BB-2D03-4B92-8647-954A8590DFAF}" srcId="{0ADAEF72-F3D7-43DA-A099-21FD376E3E9D}" destId="{E3B33F5F-7365-442C-85F4-729744873352}" srcOrd="1" destOrd="0" parTransId="{83C45EAB-1B70-4D9B-85C2-D945FD4C5386}" sibTransId="{3E77AC48-B577-4779-BD08-6B3D54DF3092}"/>
    <dgm:cxn modelId="{BDF14983-542E-421F-8F8A-C69FCEC66355}" type="presParOf" srcId="{32115A5A-3583-4741-8E9F-84FFD99E046A}" destId="{8E4C458C-9C2D-49B4-8706-B6873DB3E86E}" srcOrd="0" destOrd="0" presId="urn:microsoft.com/office/officeart/2005/8/layout/hProcess9"/>
    <dgm:cxn modelId="{7A1A44A6-F2BC-4EC6-8EF7-9C19E4BC0A3F}" type="presParOf" srcId="{32115A5A-3583-4741-8E9F-84FFD99E046A}" destId="{E9E49B7E-D621-43FF-9FB1-AE0DA5FFE51D}" srcOrd="1" destOrd="0" presId="urn:microsoft.com/office/officeart/2005/8/layout/hProcess9"/>
    <dgm:cxn modelId="{8B183405-27E2-4330-9269-629923716DB7}" type="presParOf" srcId="{E9E49B7E-D621-43FF-9FB1-AE0DA5FFE51D}" destId="{F499F9C1-251C-439E-B1F6-42A0F5CDDF78}" srcOrd="0" destOrd="0" presId="urn:microsoft.com/office/officeart/2005/8/layout/hProcess9"/>
    <dgm:cxn modelId="{1F225732-6E10-4A65-96D8-3A68945D3BBB}" type="presParOf" srcId="{E9E49B7E-D621-43FF-9FB1-AE0DA5FFE51D}" destId="{A3E8E2F7-54A2-4C90-8480-C2A90AB3E49D}" srcOrd="1" destOrd="0" presId="urn:microsoft.com/office/officeart/2005/8/layout/hProcess9"/>
    <dgm:cxn modelId="{E7E37E53-3B08-4565-A555-A7EB97020366}" type="presParOf" srcId="{E9E49B7E-D621-43FF-9FB1-AE0DA5FFE51D}" destId="{12BBBCC4-4EE8-488E-8B6F-7B54F1019798}" srcOrd="2" destOrd="0" presId="urn:microsoft.com/office/officeart/2005/8/layout/hProcess9"/>
    <dgm:cxn modelId="{021DF6DA-56A7-4186-90BB-A3EA7AA6971D}" type="presParOf" srcId="{E9E49B7E-D621-43FF-9FB1-AE0DA5FFE51D}" destId="{D61CC8DA-6625-486A-AC94-B047BFFCF29B}" srcOrd="3" destOrd="0" presId="urn:microsoft.com/office/officeart/2005/8/layout/hProcess9"/>
    <dgm:cxn modelId="{B2C4C647-ED2B-4BA9-8103-ABB41EF5B82E}" type="presParOf" srcId="{E9E49B7E-D621-43FF-9FB1-AE0DA5FFE51D}" destId="{BB9025F2-3448-4AA9-A830-6C38139011A7}" srcOrd="4" destOrd="0" presId="urn:microsoft.com/office/officeart/2005/8/layout/hProcess9"/>
    <dgm:cxn modelId="{A74A88F0-3F97-48F1-B22B-A5DC282BB085}" type="presParOf" srcId="{E9E49B7E-D621-43FF-9FB1-AE0DA5FFE51D}" destId="{446C2546-05BB-4D60-89FF-F7C269A65B7D}" srcOrd="5" destOrd="0" presId="urn:microsoft.com/office/officeart/2005/8/layout/hProcess9"/>
    <dgm:cxn modelId="{8D94990B-9D57-48BC-B0CF-66FA51C1D5F6}" type="presParOf" srcId="{E9E49B7E-D621-43FF-9FB1-AE0DA5FFE51D}" destId="{DEDB8173-3171-472F-BA53-D569C8D203AE}"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610577-3353-4377-967C-5C81DB63695D}"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s-MX"/>
        </a:p>
      </dgm:t>
    </dgm:pt>
    <dgm:pt modelId="{94880950-CD3F-46BC-A9E9-777DA8D904B2}">
      <dgm:prSet phldrT="[Texto]" custT="1"/>
      <dgm:spPr/>
      <dgm:t>
        <a:bodyPr/>
        <a:lstStyle/>
        <a:p>
          <a:pPr rtl="0"/>
          <a:r>
            <a:rPr lang="es-MX" sz="1200">
              <a:latin typeface="IBM Plex Sans Condensed"/>
              <a:ea typeface="IBM Plex Sans Condensed"/>
              <a:cs typeface="IBM Plex Sans Condensed"/>
              <a:sym typeface="IBM Plex Sans Condensed"/>
            </a:rPr>
            <a:t>Implementar el Sistema para Verificar y monitorear el cumplimiento de los objetivos y metas con base en indicadores. </a:t>
          </a:r>
          <a:endParaRPr lang="es-MX" sz="1200" dirty="0">
            <a:latin typeface="Arial Narrow" panose="020B0606020202030204" pitchFamily="34" charset="0"/>
          </a:endParaRPr>
        </a:p>
      </dgm:t>
    </dgm:pt>
    <dgm:pt modelId="{B520D2AB-977A-4CFA-812E-F2A3C80D71C4}" type="parTrans" cxnId="{A4971B34-8D19-48CB-B4EC-A401823DEA84}">
      <dgm:prSet/>
      <dgm:spPr/>
      <dgm:t>
        <a:bodyPr/>
        <a:lstStyle/>
        <a:p>
          <a:endParaRPr lang="es-MX"/>
        </a:p>
      </dgm:t>
    </dgm:pt>
    <dgm:pt modelId="{59AC6AC7-0F1F-41AF-A82D-A76968670CC1}" type="sibTrans" cxnId="{A4971B34-8D19-48CB-B4EC-A401823DEA84}">
      <dgm:prSet/>
      <dgm:spPr/>
      <dgm:t>
        <a:bodyPr/>
        <a:lstStyle/>
        <a:p>
          <a:endParaRPr lang="es-MX"/>
        </a:p>
      </dgm:t>
    </dgm:pt>
    <dgm:pt modelId="{A8903051-81E0-4805-8AE7-924D77868C06}">
      <dgm:prSet phldrT="[Texto]" custT="1"/>
      <dgm:spPr/>
      <dgm:t>
        <a:bodyPr/>
        <a:lstStyle/>
        <a:p>
          <a:r>
            <a:rPr lang="es-MX" sz="1000">
              <a:latin typeface="IBM Plex Sans Condensed"/>
              <a:ea typeface="IBM Plex Sans Condensed"/>
              <a:cs typeface="IBM Plex Sans Condensed"/>
              <a:sym typeface="IBM Plex Sans Condensed"/>
            </a:rPr>
            <a:t>Vincular la planeación, programación, presupuestación, seguimiento, ejercicio de los recursos y la evaluación de las políticas públicas con otros mecanismos de evaluación. </a:t>
          </a:r>
          <a:endParaRPr lang="es-MX" sz="1000" dirty="0">
            <a:latin typeface="Arial Narrow" panose="020B0606020202030204" pitchFamily="34" charset="0"/>
          </a:endParaRPr>
        </a:p>
      </dgm:t>
    </dgm:pt>
    <dgm:pt modelId="{C4C26483-C418-4318-B503-45F93D73A170}" type="parTrans" cxnId="{B64D331D-7B9E-4CDB-B3C8-94A0BF4F5BA2}">
      <dgm:prSet/>
      <dgm:spPr/>
      <dgm:t>
        <a:bodyPr/>
        <a:lstStyle/>
        <a:p>
          <a:endParaRPr lang="es-MX"/>
        </a:p>
      </dgm:t>
    </dgm:pt>
    <dgm:pt modelId="{441038DD-3041-463B-B29C-6E2C8C29F4F3}" type="sibTrans" cxnId="{B64D331D-7B9E-4CDB-B3C8-94A0BF4F5BA2}">
      <dgm:prSet/>
      <dgm:spPr/>
      <dgm:t>
        <a:bodyPr/>
        <a:lstStyle/>
        <a:p>
          <a:endParaRPr lang="es-MX"/>
        </a:p>
      </dgm:t>
    </dgm:pt>
    <dgm:pt modelId="{ABC4F054-E49C-42C5-8B5B-33CC08537706}">
      <dgm:prSet phldrT="[Texto]" custT="1"/>
      <dgm:spPr/>
      <dgm:t>
        <a:bodyPr/>
        <a:lstStyle/>
        <a:p>
          <a:r>
            <a:rPr lang="es-MX" sz="1100">
              <a:latin typeface="IBM Plex Sans Condensed"/>
              <a:ea typeface="IBM Plex Sans Condensed"/>
              <a:cs typeface="IBM Plex Sans Condensed"/>
              <a:sym typeface="IBM Plex Sans Condensed"/>
            </a:rPr>
            <a:t>Promover el diseño de instrumentos jurídicos comprometidos con el logro de metas y objetivos, así como el mejoramiento institucional.</a:t>
          </a:r>
          <a:endParaRPr lang="es-MX" sz="1100" dirty="0">
            <a:latin typeface="Arial Narrow" panose="020B0606020202030204" pitchFamily="34" charset="0"/>
          </a:endParaRPr>
        </a:p>
      </dgm:t>
    </dgm:pt>
    <dgm:pt modelId="{D6A69019-1ABD-4465-9903-6D426DBACC1B}" type="parTrans" cxnId="{D9CDC92F-9604-4437-8D9C-C6D5A4190911}">
      <dgm:prSet/>
      <dgm:spPr/>
      <dgm:t>
        <a:bodyPr/>
        <a:lstStyle/>
        <a:p>
          <a:endParaRPr lang="es-MX"/>
        </a:p>
      </dgm:t>
    </dgm:pt>
    <dgm:pt modelId="{4148EBC4-35D5-4BA3-BF56-E4406AAE943D}" type="sibTrans" cxnId="{D9CDC92F-9604-4437-8D9C-C6D5A4190911}">
      <dgm:prSet/>
      <dgm:spPr/>
      <dgm:t>
        <a:bodyPr/>
        <a:lstStyle/>
        <a:p>
          <a:endParaRPr lang="es-MX"/>
        </a:p>
      </dgm:t>
    </dgm:pt>
    <dgm:pt modelId="{9CD5C079-100B-4873-8956-9E0D679C51A4}">
      <dgm:prSet custT="1"/>
      <dgm:spPr/>
      <dgm:t>
        <a:bodyPr/>
        <a:lstStyle/>
        <a:p>
          <a:r>
            <a:rPr lang="es-MX" sz="1000">
              <a:latin typeface="IBM Plex Sans Condensed"/>
              <a:ea typeface="IBM Plex Sans Condensed"/>
              <a:cs typeface="IBM Plex Sans Condensed"/>
              <a:sym typeface="IBM Plex Sans Condensed"/>
            </a:rPr>
            <a:t>Proporcionar mediante Sistemas electrónicos información consolidada de los avances y resultados de la evaluación del desempeño de las políticas y programas públicos. </a:t>
          </a:r>
          <a:endParaRPr lang="es-ES" sz="1000" b="0" u="none" dirty="0">
            <a:latin typeface="Arial Narrow" panose="020B0606020202030204" pitchFamily="34" charset="0"/>
          </a:endParaRPr>
        </a:p>
      </dgm:t>
    </dgm:pt>
    <dgm:pt modelId="{C1BBC5BE-74BA-49DE-B492-708D20B7D8C9}" type="parTrans" cxnId="{009DA20A-C076-403B-B6D4-D935C38113EF}">
      <dgm:prSet/>
      <dgm:spPr/>
      <dgm:t>
        <a:bodyPr/>
        <a:lstStyle/>
        <a:p>
          <a:endParaRPr lang="es-MX"/>
        </a:p>
      </dgm:t>
    </dgm:pt>
    <dgm:pt modelId="{26501F3F-CACD-4A3F-97EC-FC3E3C484404}" type="sibTrans" cxnId="{009DA20A-C076-403B-B6D4-D935C38113EF}">
      <dgm:prSet/>
      <dgm:spPr/>
      <dgm:t>
        <a:bodyPr/>
        <a:lstStyle/>
        <a:p>
          <a:endParaRPr lang="es-MX"/>
        </a:p>
      </dgm:t>
    </dgm:pt>
    <dgm:pt modelId="{30BF7D90-C3AB-41A2-8F1B-9D7D8916673A}">
      <dgm:prSet phldrT="[Texto]" custT="1"/>
      <dgm:spPr/>
      <dgm:t>
        <a:bodyPr/>
        <a:lstStyle/>
        <a:p>
          <a:pPr rtl="0"/>
          <a:r>
            <a:rPr lang="es-MX" sz="1200">
              <a:latin typeface="IBM Plex Sans Condensed"/>
              <a:ea typeface="IBM Plex Sans Condensed"/>
              <a:cs typeface="IBM Plex Sans Condensed"/>
              <a:sym typeface="IBM Plex Sans Condensed"/>
            </a:rPr>
            <a:t>Impulsar al PbR como un proceso que integra los resultados y el impacto de los programas con la aplicación de los recursos. </a:t>
          </a:r>
          <a:endParaRPr lang="es-MX" sz="1200" dirty="0">
            <a:latin typeface="Arial Narrow" panose="020B0606020202030204" pitchFamily="34" charset="0"/>
          </a:endParaRPr>
        </a:p>
      </dgm:t>
    </dgm:pt>
    <dgm:pt modelId="{B8335723-D302-4DF2-B283-D24279044F66}" type="parTrans" cxnId="{43DF8FC0-3A08-496C-93DC-86652BECAA73}">
      <dgm:prSet/>
      <dgm:spPr/>
      <dgm:t>
        <a:bodyPr/>
        <a:lstStyle/>
        <a:p>
          <a:endParaRPr lang="es-MX"/>
        </a:p>
      </dgm:t>
    </dgm:pt>
    <dgm:pt modelId="{264228F6-A542-46F5-A0BF-980694902887}" type="sibTrans" cxnId="{43DF8FC0-3A08-496C-93DC-86652BECAA73}">
      <dgm:prSet/>
      <dgm:spPr/>
      <dgm:t>
        <a:bodyPr/>
        <a:lstStyle/>
        <a:p>
          <a:endParaRPr lang="es-MX"/>
        </a:p>
      </dgm:t>
    </dgm:pt>
    <dgm:pt modelId="{002E103C-5B98-417F-A79D-5FC973B6C077}" type="pres">
      <dgm:prSet presAssocID="{59610577-3353-4377-967C-5C81DB63695D}" presName="Name0" presStyleCnt="0">
        <dgm:presLayoutVars>
          <dgm:dir/>
          <dgm:resizeHandles val="exact"/>
        </dgm:presLayoutVars>
      </dgm:prSet>
      <dgm:spPr/>
    </dgm:pt>
    <dgm:pt modelId="{1B9A70C0-982D-4221-B7AE-4CB0BFDF4026}" type="pres">
      <dgm:prSet presAssocID="{59610577-3353-4377-967C-5C81DB63695D}" presName="fgShape" presStyleLbl="fgShp" presStyleIdx="0" presStyleCnt="1" custFlipVert="0" custFlipHor="0" custScaleX="592" custScaleY="18791" custLinFactY="-164255" custLinFactNeighborX="21486" custLinFactNeighborY="-200000"/>
      <dgm:spPr/>
    </dgm:pt>
    <dgm:pt modelId="{136EA9BE-96B5-479B-98DB-04A88C14AE96}" type="pres">
      <dgm:prSet presAssocID="{59610577-3353-4377-967C-5C81DB63695D}" presName="linComp" presStyleCnt="0"/>
      <dgm:spPr/>
    </dgm:pt>
    <dgm:pt modelId="{4EFDBE33-1688-41B8-8417-72E20AC48B6E}" type="pres">
      <dgm:prSet presAssocID="{94880950-CD3F-46BC-A9E9-777DA8D904B2}" presName="compNode" presStyleCnt="0"/>
      <dgm:spPr/>
    </dgm:pt>
    <dgm:pt modelId="{65517F91-2459-446B-83E4-014F6504C2B1}" type="pres">
      <dgm:prSet presAssocID="{94880950-CD3F-46BC-A9E9-777DA8D904B2}" presName="bkgdShape" presStyleLbl="node1" presStyleIdx="0" presStyleCnt="5"/>
      <dgm:spPr/>
    </dgm:pt>
    <dgm:pt modelId="{CF7E6A16-508A-485A-A377-E4138C0D0CE9}" type="pres">
      <dgm:prSet presAssocID="{94880950-CD3F-46BC-A9E9-777DA8D904B2}" presName="nodeTx" presStyleLbl="node1" presStyleIdx="0" presStyleCnt="5">
        <dgm:presLayoutVars>
          <dgm:bulletEnabled val="1"/>
        </dgm:presLayoutVars>
      </dgm:prSet>
      <dgm:spPr/>
    </dgm:pt>
    <dgm:pt modelId="{0851EC49-97F8-44CA-A13E-ED169DE02B94}" type="pres">
      <dgm:prSet presAssocID="{94880950-CD3F-46BC-A9E9-777DA8D904B2}" presName="invisiNode" presStyleLbl="node1" presStyleIdx="0" presStyleCnt="5"/>
      <dgm:spPr/>
    </dgm:pt>
    <dgm:pt modelId="{50355093-42AF-49C5-B679-49EE7697596C}" type="pres">
      <dgm:prSet presAssocID="{94880950-CD3F-46BC-A9E9-777DA8D904B2}" presName="imagNode" presStyleLbl="fgImgPlace1" presStyleIdx="0" presStyleCnt="5"/>
      <dgm:spPr>
        <a:blipFill rotWithShape="1">
          <a:blip xmlns:r="http://schemas.openxmlformats.org/officeDocument/2006/relationships" r:embed="rId1"/>
          <a:stretch>
            <a:fillRect/>
          </a:stretch>
        </a:blipFill>
      </dgm:spPr>
    </dgm:pt>
    <dgm:pt modelId="{D32DD9C6-07CF-4797-A611-12204B67F0FC}" type="pres">
      <dgm:prSet presAssocID="{59AC6AC7-0F1F-41AF-A82D-A76968670CC1}" presName="sibTrans" presStyleLbl="sibTrans2D1" presStyleIdx="0" presStyleCnt="0"/>
      <dgm:spPr/>
    </dgm:pt>
    <dgm:pt modelId="{507F3592-04FC-459C-880C-9BEC5BD46301}" type="pres">
      <dgm:prSet presAssocID="{A8903051-81E0-4805-8AE7-924D77868C06}" presName="compNode" presStyleCnt="0"/>
      <dgm:spPr/>
    </dgm:pt>
    <dgm:pt modelId="{99DD3A7A-49B0-48C4-B14C-735AF98163EB}" type="pres">
      <dgm:prSet presAssocID="{A8903051-81E0-4805-8AE7-924D77868C06}" presName="bkgdShape" presStyleLbl="node1" presStyleIdx="1" presStyleCnt="5" custLinFactNeighborX="935" custLinFactNeighborY="1747"/>
      <dgm:spPr/>
    </dgm:pt>
    <dgm:pt modelId="{DF858A93-025B-4B9D-9A6B-C04C336B09C6}" type="pres">
      <dgm:prSet presAssocID="{A8903051-81E0-4805-8AE7-924D77868C06}" presName="nodeTx" presStyleLbl="node1" presStyleIdx="1" presStyleCnt="5">
        <dgm:presLayoutVars>
          <dgm:bulletEnabled val="1"/>
        </dgm:presLayoutVars>
      </dgm:prSet>
      <dgm:spPr/>
    </dgm:pt>
    <dgm:pt modelId="{B1416163-330D-47F4-9EC3-27A195DBD7CF}" type="pres">
      <dgm:prSet presAssocID="{A8903051-81E0-4805-8AE7-924D77868C06}" presName="invisiNode" presStyleLbl="node1" presStyleIdx="1" presStyleCnt="5"/>
      <dgm:spPr/>
    </dgm:pt>
    <dgm:pt modelId="{E8564E50-9780-4F66-A84A-0706F529A7A4}" type="pres">
      <dgm:prSet presAssocID="{A8903051-81E0-4805-8AE7-924D77868C06}" presName="imagNode" presStyleLbl="fgImgPlace1" presStyleIdx="1" presStyleCnt="5"/>
      <dgm:spPr>
        <a:blipFill rotWithShape="1">
          <a:blip xmlns:r="http://schemas.openxmlformats.org/officeDocument/2006/relationships" r:embed="rId2"/>
          <a:stretch>
            <a:fillRect/>
          </a:stretch>
        </a:blipFill>
      </dgm:spPr>
    </dgm:pt>
    <dgm:pt modelId="{078A3EA1-8C37-43A5-B1B1-F6F3D03CB26C}" type="pres">
      <dgm:prSet presAssocID="{441038DD-3041-463B-B29C-6E2C8C29F4F3}" presName="sibTrans" presStyleLbl="sibTrans2D1" presStyleIdx="0" presStyleCnt="0"/>
      <dgm:spPr/>
    </dgm:pt>
    <dgm:pt modelId="{292E684B-ECD8-481B-A90A-591CAFBB46AB}" type="pres">
      <dgm:prSet presAssocID="{9CD5C079-100B-4873-8956-9E0D679C51A4}" presName="compNode" presStyleCnt="0"/>
      <dgm:spPr/>
    </dgm:pt>
    <dgm:pt modelId="{B06FF458-E14A-456A-BBE5-80B18570F58A}" type="pres">
      <dgm:prSet presAssocID="{9CD5C079-100B-4873-8956-9E0D679C51A4}" presName="bkgdShape" presStyleLbl="node1" presStyleIdx="2" presStyleCnt="5"/>
      <dgm:spPr/>
    </dgm:pt>
    <dgm:pt modelId="{967D15B5-4BFD-4E00-B246-F9782429202A}" type="pres">
      <dgm:prSet presAssocID="{9CD5C079-100B-4873-8956-9E0D679C51A4}" presName="nodeTx" presStyleLbl="node1" presStyleIdx="2" presStyleCnt="5">
        <dgm:presLayoutVars>
          <dgm:bulletEnabled val="1"/>
        </dgm:presLayoutVars>
      </dgm:prSet>
      <dgm:spPr/>
    </dgm:pt>
    <dgm:pt modelId="{625C324F-1921-4111-9CC3-D762D1F0404E}" type="pres">
      <dgm:prSet presAssocID="{9CD5C079-100B-4873-8956-9E0D679C51A4}" presName="invisiNode" presStyleLbl="node1" presStyleIdx="2" presStyleCnt="5"/>
      <dgm:spPr/>
    </dgm:pt>
    <dgm:pt modelId="{ACCC57E5-A380-46FD-A60F-769D810DF19B}" type="pres">
      <dgm:prSet presAssocID="{9CD5C079-100B-4873-8956-9E0D679C51A4}" presName="imagNode" presStyleLbl="fgImgPlace1" presStyleIdx="2" presStyleCnt="5"/>
      <dgm:spPr>
        <a:blipFill rotWithShape="1">
          <a:blip xmlns:r="http://schemas.openxmlformats.org/officeDocument/2006/relationships" r:embed="rId3"/>
          <a:stretch>
            <a:fillRect/>
          </a:stretch>
        </a:blipFill>
      </dgm:spPr>
    </dgm:pt>
    <dgm:pt modelId="{123B9B41-9C8B-4E1A-BDD4-B36611E62722}" type="pres">
      <dgm:prSet presAssocID="{26501F3F-CACD-4A3F-97EC-FC3E3C484404}" presName="sibTrans" presStyleLbl="sibTrans2D1" presStyleIdx="0" presStyleCnt="0"/>
      <dgm:spPr/>
    </dgm:pt>
    <dgm:pt modelId="{C5EAF45A-9E09-4D40-AA09-1B15356F4279}" type="pres">
      <dgm:prSet presAssocID="{30BF7D90-C3AB-41A2-8F1B-9D7D8916673A}" presName="compNode" presStyleCnt="0"/>
      <dgm:spPr/>
    </dgm:pt>
    <dgm:pt modelId="{14452C70-F342-4A3C-8F02-D5EE33CA95AB}" type="pres">
      <dgm:prSet presAssocID="{30BF7D90-C3AB-41A2-8F1B-9D7D8916673A}" presName="bkgdShape" presStyleLbl="node1" presStyleIdx="3" presStyleCnt="5"/>
      <dgm:spPr/>
    </dgm:pt>
    <dgm:pt modelId="{4BB15F2E-93D0-4F47-9DA3-2A76A52C3CB6}" type="pres">
      <dgm:prSet presAssocID="{30BF7D90-C3AB-41A2-8F1B-9D7D8916673A}" presName="nodeTx" presStyleLbl="node1" presStyleIdx="3" presStyleCnt="5">
        <dgm:presLayoutVars>
          <dgm:bulletEnabled val="1"/>
        </dgm:presLayoutVars>
      </dgm:prSet>
      <dgm:spPr/>
    </dgm:pt>
    <dgm:pt modelId="{ABAFFB70-5DFF-4826-90F8-75FFC3F0A974}" type="pres">
      <dgm:prSet presAssocID="{30BF7D90-C3AB-41A2-8F1B-9D7D8916673A}" presName="invisiNode" presStyleLbl="node1" presStyleIdx="3" presStyleCnt="5"/>
      <dgm:spPr/>
    </dgm:pt>
    <dgm:pt modelId="{A8A5503B-73BA-46D6-AFAF-F6836DB09E8B}" type="pres">
      <dgm:prSet presAssocID="{30BF7D90-C3AB-41A2-8F1B-9D7D8916673A}" presName="imagNode" presStyleLbl="fgImgPlace1" presStyleIdx="3" presStyleCnt="5"/>
      <dgm:spPr>
        <a:blipFill rotWithShape="1">
          <a:blip xmlns:r="http://schemas.openxmlformats.org/officeDocument/2006/relationships" r:embed="rId4"/>
          <a:stretch>
            <a:fillRect/>
          </a:stretch>
        </a:blipFill>
      </dgm:spPr>
    </dgm:pt>
    <dgm:pt modelId="{E5346B49-25B3-4777-90C3-5E40D635E284}" type="pres">
      <dgm:prSet presAssocID="{264228F6-A542-46F5-A0BF-980694902887}" presName="sibTrans" presStyleLbl="sibTrans2D1" presStyleIdx="0" presStyleCnt="0"/>
      <dgm:spPr/>
    </dgm:pt>
    <dgm:pt modelId="{A21624F3-27A5-4325-8BD2-7D1A9C5492CD}" type="pres">
      <dgm:prSet presAssocID="{ABC4F054-E49C-42C5-8B5B-33CC08537706}" presName="compNode" presStyleCnt="0"/>
      <dgm:spPr/>
    </dgm:pt>
    <dgm:pt modelId="{A911E067-8692-42A2-BCDD-7622AFB25360}" type="pres">
      <dgm:prSet presAssocID="{ABC4F054-E49C-42C5-8B5B-33CC08537706}" presName="bkgdShape" presStyleLbl="node1" presStyleIdx="4" presStyleCnt="5"/>
      <dgm:spPr/>
    </dgm:pt>
    <dgm:pt modelId="{06F11139-6BA4-4480-B974-B5C0FF3D57D6}" type="pres">
      <dgm:prSet presAssocID="{ABC4F054-E49C-42C5-8B5B-33CC08537706}" presName="nodeTx" presStyleLbl="node1" presStyleIdx="4" presStyleCnt="5">
        <dgm:presLayoutVars>
          <dgm:bulletEnabled val="1"/>
        </dgm:presLayoutVars>
      </dgm:prSet>
      <dgm:spPr/>
    </dgm:pt>
    <dgm:pt modelId="{1D3CB0DB-2479-4C23-81B3-3270B2746987}" type="pres">
      <dgm:prSet presAssocID="{ABC4F054-E49C-42C5-8B5B-33CC08537706}" presName="invisiNode" presStyleLbl="node1" presStyleIdx="4" presStyleCnt="5"/>
      <dgm:spPr/>
    </dgm:pt>
    <dgm:pt modelId="{DFBE2E48-5891-48C3-A4A6-7BDAD10FBD75}" type="pres">
      <dgm:prSet presAssocID="{ABC4F054-E49C-42C5-8B5B-33CC08537706}" presName="imagNode" presStyleLbl="fgImgPlace1" presStyleIdx="4" presStyleCnt="5"/>
      <dgm:spPr>
        <a:blipFill rotWithShape="1">
          <a:blip xmlns:r="http://schemas.openxmlformats.org/officeDocument/2006/relationships" r:embed="rId5"/>
          <a:stretch>
            <a:fillRect/>
          </a:stretch>
        </a:blipFill>
      </dgm:spPr>
    </dgm:pt>
  </dgm:ptLst>
  <dgm:cxnLst>
    <dgm:cxn modelId="{65A75F07-C402-449A-B3E9-B5F3FA0A4003}" type="presOf" srcId="{441038DD-3041-463B-B29C-6E2C8C29F4F3}" destId="{078A3EA1-8C37-43A5-B1B1-F6F3D03CB26C}" srcOrd="0" destOrd="0" presId="urn:microsoft.com/office/officeart/2005/8/layout/hList7"/>
    <dgm:cxn modelId="{009DA20A-C076-403B-B6D4-D935C38113EF}" srcId="{59610577-3353-4377-967C-5C81DB63695D}" destId="{9CD5C079-100B-4873-8956-9E0D679C51A4}" srcOrd="2" destOrd="0" parTransId="{C1BBC5BE-74BA-49DE-B492-708D20B7D8C9}" sibTransId="{26501F3F-CACD-4A3F-97EC-FC3E3C484404}"/>
    <dgm:cxn modelId="{D7C9CD18-FEB5-435F-B5F5-CE1DACA34B95}" type="presOf" srcId="{9CD5C079-100B-4873-8956-9E0D679C51A4}" destId="{967D15B5-4BFD-4E00-B246-F9782429202A}" srcOrd="1" destOrd="0" presId="urn:microsoft.com/office/officeart/2005/8/layout/hList7"/>
    <dgm:cxn modelId="{B64D331D-7B9E-4CDB-B3C8-94A0BF4F5BA2}" srcId="{59610577-3353-4377-967C-5C81DB63695D}" destId="{A8903051-81E0-4805-8AE7-924D77868C06}" srcOrd="1" destOrd="0" parTransId="{C4C26483-C418-4318-B503-45F93D73A170}" sibTransId="{441038DD-3041-463B-B29C-6E2C8C29F4F3}"/>
    <dgm:cxn modelId="{2079D721-131D-402F-B10F-713829488988}" type="presOf" srcId="{264228F6-A542-46F5-A0BF-980694902887}" destId="{E5346B49-25B3-4777-90C3-5E40D635E284}" srcOrd="0" destOrd="0" presId="urn:microsoft.com/office/officeart/2005/8/layout/hList7"/>
    <dgm:cxn modelId="{D9CDC92F-9604-4437-8D9C-C6D5A4190911}" srcId="{59610577-3353-4377-967C-5C81DB63695D}" destId="{ABC4F054-E49C-42C5-8B5B-33CC08537706}" srcOrd="4" destOrd="0" parTransId="{D6A69019-1ABD-4465-9903-6D426DBACC1B}" sibTransId="{4148EBC4-35D5-4BA3-BF56-E4406AAE943D}"/>
    <dgm:cxn modelId="{212FA630-671B-4CC8-A3D9-50589347DB79}" type="presOf" srcId="{30BF7D90-C3AB-41A2-8F1B-9D7D8916673A}" destId="{4BB15F2E-93D0-4F47-9DA3-2A76A52C3CB6}" srcOrd="1" destOrd="0" presId="urn:microsoft.com/office/officeart/2005/8/layout/hList7"/>
    <dgm:cxn modelId="{AEDF8633-F126-4C53-A779-ED975F1FD6A7}" type="presOf" srcId="{ABC4F054-E49C-42C5-8B5B-33CC08537706}" destId="{A911E067-8692-42A2-BCDD-7622AFB25360}" srcOrd="0" destOrd="0" presId="urn:microsoft.com/office/officeart/2005/8/layout/hList7"/>
    <dgm:cxn modelId="{A4971B34-8D19-48CB-B4EC-A401823DEA84}" srcId="{59610577-3353-4377-967C-5C81DB63695D}" destId="{94880950-CD3F-46BC-A9E9-777DA8D904B2}" srcOrd="0" destOrd="0" parTransId="{B520D2AB-977A-4CFA-812E-F2A3C80D71C4}" sibTransId="{59AC6AC7-0F1F-41AF-A82D-A76968670CC1}"/>
    <dgm:cxn modelId="{DA13753D-B128-4813-B483-48188E506278}" type="presOf" srcId="{59610577-3353-4377-967C-5C81DB63695D}" destId="{002E103C-5B98-417F-A79D-5FC973B6C077}" srcOrd="0" destOrd="0" presId="urn:microsoft.com/office/officeart/2005/8/layout/hList7"/>
    <dgm:cxn modelId="{A6D51B3F-12BE-4065-A4CA-4B18FC5B4F5D}" type="presOf" srcId="{A8903051-81E0-4805-8AE7-924D77868C06}" destId="{DF858A93-025B-4B9D-9A6B-C04C336B09C6}" srcOrd="1" destOrd="0" presId="urn:microsoft.com/office/officeart/2005/8/layout/hList7"/>
    <dgm:cxn modelId="{995C424B-855B-408C-A46A-22BEBB6D3439}" type="presOf" srcId="{A8903051-81E0-4805-8AE7-924D77868C06}" destId="{99DD3A7A-49B0-48C4-B14C-735AF98163EB}" srcOrd="0" destOrd="0" presId="urn:microsoft.com/office/officeart/2005/8/layout/hList7"/>
    <dgm:cxn modelId="{1770374D-5815-4B72-94F0-1E6B45452263}" type="presOf" srcId="{9CD5C079-100B-4873-8956-9E0D679C51A4}" destId="{B06FF458-E14A-456A-BBE5-80B18570F58A}" srcOrd="0" destOrd="0" presId="urn:microsoft.com/office/officeart/2005/8/layout/hList7"/>
    <dgm:cxn modelId="{9554394E-F6CF-4C3C-A847-C33A23960CEA}" type="presOf" srcId="{26501F3F-CACD-4A3F-97EC-FC3E3C484404}" destId="{123B9B41-9C8B-4E1A-BDD4-B36611E62722}" srcOrd="0" destOrd="0" presId="urn:microsoft.com/office/officeart/2005/8/layout/hList7"/>
    <dgm:cxn modelId="{E428AAA4-EEE9-4C28-8061-07873D857FCE}" type="presOf" srcId="{30BF7D90-C3AB-41A2-8F1B-9D7D8916673A}" destId="{14452C70-F342-4A3C-8F02-D5EE33CA95AB}" srcOrd="0" destOrd="0" presId="urn:microsoft.com/office/officeart/2005/8/layout/hList7"/>
    <dgm:cxn modelId="{43DF8FC0-3A08-496C-93DC-86652BECAA73}" srcId="{59610577-3353-4377-967C-5C81DB63695D}" destId="{30BF7D90-C3AB-41A2-8F1B-9D7D8916673A}" srcOrd="3" destOrd="0" parTransId="{B8335723-D302-4DF2-B283-D24279044F66}" sibTransId="{264228F6-A542-46F5-A0BF-980694902887}"/>
    <dgm:cxn modelId="{AEBF49C1-84F5-433C-86AE-2E275F5FD928}" type="presOf" srcId="{59AC6AC7-0F1F-41AF-A82D-A76968670CC1}" destId="{D32DD9C6-07CF-4797-A611-12204B67F0FC}" srcOrd="0" destOrd="0" presId="urn:microsoft.com/office/officeart/2005/8/layout/hList7"/>
    <dgm:cxn modelId="{E4758BC2-5B94-4927-99B0-B19D59FEFD60}" type="presOf" srcId="{94880950-CD3F-46BC-A9E9-777DA8D904B2}" destId="{65517F91-2459-446B-83E4-014F6504C2B1}" srcOrd="0" destOrd="0" presId="urn:microsoft.com/office/officeart/2005/8/layout/hList7"/>
    <dgm:cxn modelId="{BF51EED8-0307-4B8F-939A-331F6F64BC02}" type="presOf" srcId="{94880950-CD3F-46BC-A9E9-777DA8D904B2}" destId="{CF7E6A16-508A-485A-A377-E4138C0D0CE9}" srcOrd="1" destOrd="0" presId="urn:microsoft.com/office/officeart/2005/8/layout/hList7"/>
    <dgm:cxn modelId="{B3F6D9F7-F239-4E00-9962-25DADB8BD41B}" type="presOf" srcId="{ABC4F054-E49C-42C5-8B5B-33CC08537706}" destId="{06F11139-6BA4-4480-B974-B5C0FF3D57D6}" srcOrd="1" destOrd="0" presId="urn:microsoft.com/office/officeart/2005/8/layout/hList7"/>
    <dgm:cxn modelId="{89BDE2B2-E171-4350-AC7B-30D4B2CF1E09}" type="presParOf" srcId="{002E103C-5B98-417F-A79D-5FC973B6C077}" destId="{1B9A70C0-982D-4221-B7AE-4CB0BFDF4026}" srcOrd="0" destOrd="0" presId="urn:microsoft.com/office/officeart/2005/8/layout/hList7"/>
    <dgm:cxn modelId="{963F2EA2-0F93-46B4-8267-73444C5E1F09}" type="presParOf" srcId="{002E103C-5B98-417F-A79D-5FC973B6C077}" destId="{136EA9BE-96B5-479B-98DB-04A88C14AE96}" srcOrd="1" destOrd="0" presId="urn:microsoft.com/office/officeart/2005/8/layout/hList7"/>
    <dgm:cxn modelId="{AF46082E-4FCA-4258-A9D9-1D98B4D59D94}" type="presParOf" srcId="{136EA9BE-96B5-479B-98DB-04A88C14AE96}" destId="{4EFDBE33-1688-41B8-8417-72E20AC48B6E}" srcOrd="0" destOrd="0" presId="urn:microsoft.com/office/officeart/2005/8/layout/hList7"/>
    <dgm:cxn modelId="{278178E1-BE0B-4007-B473-2516E824C0F9}" type="presParOf" srcId="{4EFDBE33-1688-41B8-8417-72E20AC48B6E}" destId="{65517F91-2459-446B-83E4-014F6504C2B1}" srcOrd="0" destOrd="0" presId="urn:microsoft.com/office/officeart/2005/8/layout/hList7"/>
    <dgm:cxn modelId="{23EB3BFB-A035-4300-A1EE-D683794A4631}" type="presParOf" srcId="{4EFDBE33-1688-41B8-8417-72E20AC48B6E}" destId="{CF7E6A16-508A-485A-A377-E4138C0D0CE9}" srcOrd="1" destOrd="0" presId="urn:microsoft.com/office/officeart/2005/8/layout/hList7"/>
    <dgm:cxn modelId="{20FF8C40-0134-460D-966D-5AF7CEDC59CB}" type="presParOf" srcId="{4EFDBE33-1688-41B8-8417-72E20AC48B6E}" destId="{0851EC49-97F8-44CA-A13E-ED169DE02B94}" srcOrd="2" destOrd="0" presId="urn:microsoft.com/office/officeart/2005/8/layout/hList7"/>
    <dgm:cxn modelId="{DD85687F-C6EA-407D-9251-3F6006F306C6}" type="presParOf" srcId="{4EFDBE33-1688-41B8-8417-72E20AC48B6E}" destId="{50355093-42AF-49C5-B679-49EE7697596C}" srcOrd="3" destOrd="0" presId="urn:microsoft.com/office/officeart/2005/8/layout/hList7"/>
    <dgm:cxn modelId="{463EB0EC-BC21-4325-A997-220E4C70D740}" type="presParOf" srcId="{136EA9BE-96B5-479B-98DB-04A88C14AE96}" destId="{D32DD9C6-07CF-4797-A611-12204B67F0FC}" srcOrd="1" destOrd="0" presId="urn:microsoft.com/office/officeart/2005/8/layout/hList7"/>
    <dgm:cxn modelId="{F16E3328-DF42-41C7-80CC-295F634A820F}" type="presParOf" srcId="{136EA9BE-96B5-479B-98DB-04A88C14AE96}" destId="{507F3592-04FC-459C-880C-9BEC5BD46301}" srcOrd="2" destOrd="0" presId="urn:microsoft.com/office/officeart/2005/8/layout/hList7"/>
    <dgm:cxn modelId="{C6ADD6BF-ECD5-4D0D-94E2-0FFB9897E90F}" type="presParOf" srcId="{507F3592-04FC-459C-880C-9BEC5BD46301}" destId="{99DD3A7A-49B0-48C4-B14C-735AF98163EB}" srcOrd="0" destOrd="0" presId="urn:microsoft.com/office/officeart/2005/8/layout/hList7"/>
    <dgm:cxn modelId="{652BE716-AB83-4FD1-AD56-CEEE4B0CC95D}" type="presParOf" srcId="{507F3592-04FC-459C-880C-9BEC5BD46301}" destId="{DF858A93-025B-4B9D-9A6B-C04C336B09C6}" srcOrd="1" destOrd="0" presId="urn:microsoft.com/office/officeart/2005/8/layout/hList7"/>
    <dgm:cxn modelId="{4B6BA980-5BBF-4345-AFBD-A59581DA6FD0}" type="presParOf" srcId="{507F3592-04FC-459C-880C-9BEC5BD46301}" destId="{B1416163-330D-47F4-9EC3-27A195DBD7CF}" srcOrd="2" destOrd="0" presId="urn:microsoft.com/office/officeart/2005/8/layout/hList7"/>
    <dgm:cxn modelId="{9C26B2E5-5133-4423-B312-95A5BAC3C5E7}" type="presParOf" srcId="{507F3592-04FC-459C-880C-9BEC5BD46301}" destId="{E8564E50-9780-4F66-A84A-0706F529A7A4}" srcOrd="3" destOrd="0" presId="urn:microsoft.com/office/officeart/2005/8/layout/hList7"/>
    <dgm:cxn modelId="{065C444A-334B-4F1B-90D4-243561386EA5}" type="presParOf" srcId="{136EA9BE-96B5-479B-98DB-04A88C14AE96}" destId="{078A3EA1-8C37-43A5-B1B1-F6F3D03CB26C}" srcOrd="3" destOrd="0" presId="urn:microsoft.com/office/officeart/2005/8/layout/hList7"/>
    <dgm:cxn modelId="{EA8A38EC-C283-430C-B5E8-74AC33E6B96E}" type="presParOf" srcId="{136EA9BE-96B5-479B-98DB-04A88C14AE96}" destId="{292E684B-ECD8-481B-A90A-591CAFBB46AB}" srcOrd="4" destOrd="0" presId="urn:microsoft.com/office/officeart/2005/8/layout/hList7"/>
    <dgm:cxn modelId="{1B48F0B5-8F14-4C84-9D5C-FF9EA0BB0620}" type="presParOf" srcId="{292E684B-ECD8-481B-A90A-591CAFBB46AB}" destId="{B06FF458-E14A-456A-BBE5-80B18570F58A}" srcOrd="0" destOrd="0" presId="urn:microsoft.com/office/officeart/2005/8/layout/hList7"/>
    <dgm:cxn modelId="{1B3EF359-6813-462B-A1B8-456AA3ED931A}" type="presParOf" srcId="{292E684B-ECD8-481B-A90A-591CAFBB46AB}" destId="{967D15B5-4BFD-4E00-B246-F9782429202A}" srcOrd="1" destOrd="0" presId="urn:microsoft.com/office/officeart/2005/8/layout/hList7"/>
    <dgm:cxn modelId="{19D6F904-8C7D-4CE2-A4EA-7DE29EC4E899}" type="presParOf" srcId="{292E684B-ECD8-481B-A90A-591CAFBB46AB}" destId="{625C324F-1921-4111-9CC3-D762D1F0404E}" srcOrd="2" destOrd="0" presId="urn:microsoft.com/office/officeart/2005/8/layout/hList7"/>
    <dgm:cxn modelId="{61FA2B61-7FD6-455D-9114-6A2A674306BA}" type="presParOf" srcId="{292E684B-ECD8-481B-A90A-591CAFBB46AB}" destId="{ACCC57E5-A380-46FD-A60F-769D810DF19B}" srcOrd="3" destOrd="0" presId="urn:microsoft.com/office/officeart/2005/8/layout/hList7"/>
    <dgm:cxn modelId="{05B235FF-5C24-43D0-B539-683EAC2ED17A}" type="presParOf" srcId="{136EA9BE-96B5-479B-98DB-04A88C14AE96}" destId="{123B9B41-9C8B-4E1A-BDD4-B36611E62722}" srcOrd="5" destOrd="0" presId="urn:microsoft.com/office/officeart/2005/8/layout/hList7"/>
    <dgm:cxn modelId="{A1DBCC52-2D95-4530-8675-7F7AE5345B8A}" type="presParOf" srcId="{136EA9BE-96B5-479B-98DB-04A88C14AE96}" destId="{C5EAF45A-9E09-4D40-AA09-1B15356F4279}" srcOrd="6" destOrd="0" presId="urn:microsoft.com/office/officeart/2005/8/layout/hList7"/>
    <dgm:cxn modelId="{EA99BF93-FE41-4890-9509-9D81F724B669}" type="presParOf" srcId="{C5EAF45A-9E09-4D40-AA09-1B15356F4279}" destId="{14452C70-F342-4A3C-8F02-D5EE33CA95AB}" srcOrd="0" destOrd="0" presId="urn:microsoft.com/office/officeart/2005/8/layout/hList7"/>
    <dgm:cxn modelId="{9067E7F8-EF95-4673-874D-301E72A43783}" type="presParOf" srcId="{C5EAF45A-9E09-4D40-AA09-1B15356F4279}" destId="{4BB15F2E-93D0-4F47-9DA3-2A76A52C3CB6}" srcOrd="1" destOrd="0" presId="urn:microsoft.com/office/officeart/2005/8/layout/hList7"/>
    <dgm:cxn modelId="{8593C9AA-E55E-43F9-9C2D-302B5CA09E5F}" type="presParOf" srcId="{C5EAF45A-9E09-4D40-AA09-1B15356F4279}" destId="{ABAFFB70-5DFF-4826-90F8-75FFC3F0A974}" srcOrd="2" destOrd="0" presId="urn:microsoft.com/office/officeart/2005/8/layout/hList7"/>
    <dgm:cxn modelId="{560C9B5C-94C7-4CF3-97ED-F0AE030C31EA}" type="presParOf" srcId="{C5EAF45A-9E09-4D40-AA09-1B15356F4279}" destId="{A8A5503B-73BA-46D6-AFAF-F6836DB09E8B}" srcOrd="3" destOrd="0" presId="urn:microsoft.com/office/officeart/2005/8/layout/hList7"/>
    <dgm:cxn modelId="{D423426C-C78A-494F-A780-A407B99AB738}" type="presParOf" srcId="{136EA9BE-96B5-479B-98DB-04A88C14AE96}" destId="{E5346B49-25B3-4777-90C3-5E40D635E284}" srcOrd="7" destOrd="0" presId="urn:microsoft.com/office/officeart/2005/8/layout/hList7"/>
    <dgm:cxn modelId="{BB379BEF-EBE9-4CED-8485-8B5A460D7A2B}" type="presParOf" srcId="{136EA9BE-96B5-479B-98DB-04A88C14AE96}" destId="{A21624F3-27A5-4325-8BD2-7D1A9C5492CD}" srcOrd="8" destOrd="0" presId="urn:microsoft.com/office/officeart/2005/8/layout/hList7"/>
    <dgm:cxn modelId="{CACD8350-DEDA-4C7A-8477-47EB8F7EA0D3}" type="presParOf" srcId="{A21624F3-27A5-4325-8BD2-7D1A9C5492CD}" destId="{A911E067-8692-42A2-BCDD-7622AFB25360}" srcOrd="0" destOrd="0" presId="urn:microsoft.com/office/officeart/2005/8/layout/hList7"/>
    <dgm:cxn modelId="{5A30DE1B-912B-4CA5-94F2-0F0A1AEE2DB1}" type="presParOf" srcId="{A21624F3-27A5-4325-8BD2-7D1A9C5492CD}" destId="{06F11139-6BA4-4480-B974-B5C0FF3D57D6}" srcOrd="1" destOrd="0" presId="urn:microsoft.com/office/officeart/2005/8/layout/hList7"/>
    <dgm:cxn modelId="{D7F0A99F-5078-43F7-9CB6-B16D0738E823}" type="presParOf" srcId="{A21624F3-27A5-4325-8BD2-7D1A9C5492CD}" destId="{1D3CB0DB-2479-4C23-81B3-3270B2746987}" srcOrd="2" destOrd="0" presId="urn:microsoft.com/office/officeart/2005/8/layout/hList7"/>
    <dgm:cxn modelId="{D01F2B15-EF9D-4B02-B4D1-9C19DD93176C}" type="presParOf" srcId="{A21624F3-27A5-4325-8BD2-7D1A9C5492CD}" destId="{DFBE2E48-5891-48C3-A4A6-7BDAD10FBD7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757ECC-6594-44F5-98E1-220A416D683D}" type="doc">
      <dgm:prSet loTypeId="urn:microsoft.com/office/officeart/2005/8/layout/pList2" loCatId="list" qsTypeId="urn:microsoft.com/office/officeart/2005/8/quickstyle/simple3" qsCatId="simple" csTypeId="urn:microsoft.com/office/officeart/2005/8/colors/colorful1" csCatId="colorful" phldr="1"/>
      <dgm:spPr/>
    </dgm:pt>
    <dgm:pt modelId="{5E1F161E-4689-42BB-B7C4-243B60B6CDF8}">
      <dgm:prSet phldrT="[Texto]" custT="1"/>
      <dgm:spPr/>
      <dgm:t>
        <a:bodyPr/>
        <a:lstStyle/>
        <a:p>
          <a:r>
            <a:rPr lang="es-MX" sz="900" b="0" i="0" dirty="0"/>
            <a:t>Coadyuvar al funcionamiento del sistema de control interno y la evaluación de la gestión gubernamental</a:t>
          </a:r>
          <a:endParaRPr lang="es-MX" sz="900" dirty="0"/>
        </a:p>
      </dgm:t>
    </dgm:pt>
    <dgm:pt modelId="{52CF3592-0DB8-4BA0-A425-8381CF6C9C41}" type="parTrans" cxnId="{1E666F09-C114-4D49-887A-D5650FB2883B}">
      <dgm:prSet/>
      <dgm:spPr/>
      <dgm:t>
        <a:bodyPr/>
        <a:lstStyle/>
        <a:p>
          <a:endParaRPr lang="es-MX"/>
        </a:p>
      </dgm:t>
    </dgm:pt>
    <dgm:pt modelId="{C0E91561-0DEE-40F5-9E32-B53F49B6037B}" type="sibTrans" cxnId="{1E666F09-C114-4D49-887A-D5650FB2883B}">
      <dgm:prSet/>
      <dgm:spPr/>
      <dgm:t>
        <a:bodyPr/>
        <a:lstStyle/>
        <a:p>
          <a:endParaRPr lang="es-MX"/>
        </a:p>
      </dgm:t>
    </dgm:pt>
    <dgm:pt modelId="{828B9BC3-230E-4AE3-8E85-6CFFFF8B44EE}">
      <dgm:prSet custT="1"/>
      <dgm:spPr/>
      <dgm:t>
        <a:bodyPr/>
        <a:lstStyle/>
        <a:p>
          <a:r>
            <a:rPr lang="es-MX" sz="900" b="0" i="0" dirty="0"/>
            <a:t>Realizar auditorías, revisiones y visitas de inspección.</a:t>
          </a:r>
          <a:endParaRPr lang="es-MX" sz="900" dirty="0"/>
        </a:p>
      </dgm:t>
    </dgm:pt>
    <dgm:pt modelId="{63CBFCA0-0B7D-4C50-B867-58D4B20C0C3D}" type="parTrans" cxnId="{CC6C4000-07F3-49B3-BBBE-F06A1380CEF7}">
      <dgm:prSet/>
      <dgm:spPr/>
      <dgm:t>
        <a:bodyPr/>
        <a:lstStyle/>
        <a:p>
          <a:endParaRPr lang="es-MX"/>
        </a:p>
      </dgm:t>
    </dgm:pt>
    <dgm:pt modelId="{8F25A5A5-31C0-4243-AD7F-7992F84BF684}" type="sibTrans" cxnId="{CC6C4000-07F3-49B3-BBBE-F06A1380CEF7}">
      <dgm:prSet/>
      <dgm:spPr/>
      <dgm:t>
        <a:bodyPr/>
        <a:lstStyle/>
        <a:p>
          <a:endParaRPr lang="es-MX"/>
        </a:p>
      </dgm:t>
    </dgm:pt>
    <dgm:pt modelId="{008513A3-3701-42E7-800F-6B9DA7AA36A0}">
      <dgm:prSet custT="1"/>
      <dgm:spPr/>
      <dgm:t>
        <a:bodyPr/>
        <a:lstStyle/>
        <a:p>
          <a:r>
            <a:rPr lang="es-MX" sz="900" b="0" i="0" dirty="0"/>
            <a:t>Analizar y verificar aleatoriamente las declaraciones de situación patrimonial, de intereses y la constancia de presentación de declaración fiscal de los Servidores Públicos.</a:t>
          </a:r>
          <a:endParaRPr lang="es-MX" sz="900" dirty="0"/>
        </a:p>
      </dgm:t>
    </dgm:pt>
    <dgm:pt modelId="{10607CED-21D0-4C79-A02D-F6EF77D18E1B}" type="parTrans" cxnId="{178D5C18-8428-4CF0-BF3D-D207F822BF55}">
      <dgm:prSet/>
      <dgm:spPr/>
      <dgm:t>
        <a:bodyPr/>
        <a:lstStyle/>
        <a:p>
          <a:endParaRPr lang="es-MX"/>
        </a:p>
      </dgm:t>
    </dgm:pt>
    <dgm:pt modelId="{1B3932DC-0DFD-41BB-9F34-81893FAF6F85}" type="sibTrans" cxnId="{178D5C18-8428-4CF0-BF3D-D207F822BF55}">
      <dgm:prSet/>
      <dgm:spPr/>
      <dgm:t>
        <a:bodyPr/>
        <a:lstStyle/>
        <a:p>
          <a:endParaRPr lang="es-MX"/>
        </a:p>
      </dgm:t>
    </dgm:pt>
    <dgm:pt modelId="{729764FC-E215-4D45-86DD-DC046C779609}">
      <dgm:prSet custT="1"/>
      <dgm:spPr/>
      <dgm:t>
        <a:bodyPr/>
        <a:lstStyle/>
        <a:p>
          <a:r>
            <a:rPr lang="es-MX" sz="900" b="0" i="0" dirty="0"/>
            <a:t>Recibir denuncias por hechos probablemente constitutivos de Faltas Administrativas e investigar y calificar las Faltas Administrativas que detecte.</a:t>
          </a:r>
          <a:endParaRPr lang="es-MX" sz="900" dirty="0"/>
        </a:p>
      </dgm:t>
    </dgm:pt>
    <dgm:pt modelId="{414FF126-29FA-4A24-9FCC-1D8D1ACD5EB8}" type="parTrans" cxnId="{A4E5B1C3-66FF-4E47-AA66-DF7E8F55A982}">
      <dgm:prSet/>
      <dgm:spPr/>
      <dgm:t>
        <a:bodyPr/>
        <a:lstStyle/>
        <a:p>
          <a:endParaRPr lang="es-MX"/>
        </a:p>
      </dgm:t>
    </dgm:pt>
    <dgm:pt modelId="{30606455-FC7D-49CD-905B-14CCE61936F5}" type="sibTrans" cxnId="{A4E5B1C3-66FF-4E47-AA66-DF7E8F55A982}">
      <dgm:prSet/>
      <dgm:spPr/>
      <dgm:t>
        <a:bodyPr/>
        <a:lstStyle/>
        <a:p>
          <a:endParaRPr lang="es-MX"/>
        </a:p>
      </dgm:t>
    </dgm:pt>
    <dgm:pt modelId="{429807EE-150D-4F24-9E67-0E33E3D641AE}">
      <dgm:prSet custT="1"/>
      <dgm:spPr/>
      <dgm:t>
        <a:bodyPr/>
        <a:lstStyle/>
        <a:p>
          <a:r>
            <a:rPr lang="es-MX" sz="800" b="0" i="0" dirty="0"/>
            <a:t>Substanciar el procedimiento de responsabilidad administrativa e imponer las sanciones respectivas que le competen y realizar la defensa jurídica de las resoluciones que emitan.</a:t>
          </a:r>
          <a:endParaRPr lang="es-MX" sz="800" dirty="0"/>
        </a:p>
      </dgm:t>
    </dgm:pt>
    <dgm:pt modelId="{DBA3FE65-E8F1-4131-B3F0-15D5EE395FE7}" type="parTrans" cxnId="{9F4A8483-77BC-4386-86EF-F189EC1B2210}">
      <dgm:prSet/>
      <dgm:spPr/>
      <dgm:t>
        <a:bodyPr/>
        <a:lstStyle/>
        <a:p>
          <a:endParaRPr lang="es-MX"/>
        </a:p>
      </dgm:t>
    </dgm:pt>
    <dgm:pt modelId="{8A4E72AC-BB98-4C06-8655-A8963DB7F3F2}" type="sibTrans" cxnId="{9F4A8483-77BC-4386-86EF-F189EC1B2210}">
      <dgm:prSet/>
      <dgm:spPr/>
      <dgm:t>
        <a:bodyPr/>
        <a:lstStyle/>
        <a:p>
          <a:endParaRPr lang="es-MX"/>
        </a:p>
      </dgm:t>
    </dgm:pt>
    <dgm:pt modelId="{FB8B3E35-9E0C-4D3D-B08B-F0A47C4550E5}">
      <dgm:prSet custT="1"/>
      <dgm:spPr/>
      <dgm:t>
        <a:bodyPr/>
        <a:lstStyle/>
        <a:p>
          <a:r>
            <a:rPr lang="es-MX" sz="900" b="0" i="0" dirty="0"/>
            <a:t>Conocer, investigar, sustanciar y resolver los procedimientos de sanción a proveedores, licitantes o contratistas</a:t>
          </a:r>
          <a:endParaRPr lang="es-MX" sz="900" dirty="0"/>
        </a:p>
      </dgm:t>
    </dgm:pt>
    <dgm:pt modelId="{4B61C69A-07D9-4B12-9F6C-73DC43200039}" type="parTrans" cxnId="{1EED6C48-D052-40D4-93D5-FE1569A2DC16}">
      <dgm:prSet/>
      <dgm:spPr/>
      <dgm:t>
        <a:bodyPr/>
        <a:lstStyle/>
        <a:p>
          <a:endParaRPr lang="es-MX"/>
        </a:p>
      </dgm:t>
    </dgm:pt>
    <dgm:pt modelId="{5B0A125A-6D9C-497D-9C42-2269A08811F9}" type="sibTrans" cxnId="{1EED6C48-D052-40D4-93D5-FE1569A2DC16}">
      <dgm:prSet/>
      <dgm:spPr/>
      <dgm:t>
        <a:bodyPr/>
        <a:lstStyle/>
        <a:p>
          <a:endParaRPr lang="es-MX"/>
        </a:p>
      </dgm:t>
    </dgm:pt>
    <dgm:pt modelId="{5C67C111-5F90-4DE9-B708-9E4CB25EC26D}">
      <dgm:prSet custT="1"/>
      <dgm:spPr/>
      <dgm:t>
        <a:bodyPr/>
        <a:lstStyle/>
        <a:p>
          <a:r>
            <a:rPr lang="es-MX" sz="800" b="0" i="0" dirty="0"/>
            <a:t>Implementar los mecanismos internos que prevengan actos u omisiones que pudieran constituir Faltas Administrativas, en los términos establecidos por el Sistema Nacional Anticorrupción.</a:t>
          </a:r>
          <a:endParaRPr lang="es-MX" sz="800" dirty="0"/>
        </a:p>
      </dgm:t>
    </dgm:pt>
    <dgm:pt modelId="{2D24CED6-54E7-4E30-B570-ECFCA585716C}" type="parTrans" cxnId="{B6A510E1-D962-463A-9A24-98EBA88BCAA1}">
      <dgm:prSet/>
      <dgm:spPr/>
      <dgm:t>
        <a:bodyPr/>
        <a:lstStyle/>
        <a:p>
          <a:endParaRPr lang="es-MX"/>
        </a:p>
      </dgm:t>
    </dgm:pt>
    <dgm:pt modelId="{48C5A90B-8DCF-4496-8812-3DD58BCA1A60}" type="sibTrans" cxnId="{B6A510E1-D962-463A-9A24-98EBA88BCAA1}">
      <dgm:prSet/>
      <dgm:spPr/>
      <dgm:t>
        <a:bodyPr/>
        <a:lstStyle/>
        <a:p>
          <a:endParaRPr lang="es-MX"/>
        </a:p>
      </dgm:t>
    </dgm:pt>
    <dgm:pt modelId="{892E638A-3CCD-4A0D-A537-34654840C32E}">
      <dgm:prSet/>
      <dgm:spPr/>
      <dgm:t>
        <a:bodyPr/>
        <a:lstStyle/>
        <a:p>
          <a:r>
            <a:rPr lang="es-MX" b="0" i="0" dirty="0"/>
            <a:t>Revisar el ingreso, egreso, manejo, custodia y aplicación de recursos públicos federales, según corresponda en el ámbito de su competencia.</a:t>
          </a:r>
          <a:endParaRPr lang="es-MX" dirty="0"/>
        </a:p>
      </dgm:t>
    </dgm:pt>
    <dgm:pt modelId="{34FF3A6D-F783-43C0-8978-7EB131EB2C6A}" type="parTrans" cxnId="{15C3A000-C3C9-4446-A493-AFDEE630F709}">
      <dgm:prSet/>
      <dgm:spPr/>
      <dgm:t>
        <a:bodyPr/>
        <a:lstStyle/>
        <a:p>
          <a:endParaRPr lang="es-MX"/>
        </a:p>
      </dgm:t>
    </dgm:pt>
    <dgm:pt modelId="{8DFCB59D-F933-4280-8AE4-E1750B415D62}" type="sibTrans" cxnId="{15C3A000-C3C9-4446-A493-AFDEE630F709}">
      <dgm:prSet/>
      <dgm:spPr/>
      <dgm:t>
        <a:bodyPr/>
        <a:lstStyle/>
        <a:p>
          <a:endParaRPr lang="es-MX"/>
        </a:p>
      </dgm:t>
    </dgm:pt>
    <dgm:pt modelId="{CD0DCBD1-87EC-4700-AFDA-F2AB5334DF21}" type="pres">
      <dgm:prSet presAssocID="{29757ECC-6594-44F5-98E1-220A416D683D}" presName="Name0" presStyleCnt="0">
        <dgm:presLayoutVars>
          <dgm:dir/>
          <dgm:resizeHandles val="exact"/>
        </dgm:presLayoutVars>
      </dgm:prSet>
      <dgm:spPr/>
    </dgm:pt>
    <dgm:pt modelId="{BB2E0770-98C2-4BA6-8CCB-084C6BC3558D}" type="pres">
      <dgm:prSet presAssocID="{29757ECC-6594-44F5-98E1-220A416D683D}" presName="bkgdShp" presStyleLbl="alignAccFollowNode1" presStyleIdx="0" presStyleCnt="1"/>
      <dgm:spPr/>
    </dgm:pt>
    <dgm:pt modelId="{5CFD940A-F26C-4A3D-848D-6B80DB1C72DE}" type="pres">
      <dgm:prSet presAssocID="{29757ECC-6594-44F5-98E1-220A416D683D}" presName="linComp" presStyleCnt="0"/>
      <dgm:spPr/>
    </dgm:pt>
    <dgm:pt modelId="{42E90945-28F2-4543-ACC9-A4C50551C551}" type="pres">
      <dgm:prSet presAssocID="{5E1F161E-4689-42BB-B7C4-243B60B6CDF8}" presName="compNode" presStyleCnt="0"/>
      <dgm:spPr/>
    </dgm:pt>
    <dgm:pt modelId="{44298BDD-08F0-4302-A48A-B8BA88CA963D}" type="pres">
      <dgm:prSet presAssocID="{5E1F161E-4689-42BB-B7C4-243B60B6CDF8}" presName="node" presStyleLbl="node1" presStyleIdx="0" presStyleCnt="8">
        <dgm:presLayoutVars>
          <dgm:bulletEnabled val="1"/>
        </dgm:presLayoutVars>
      </dgm:prSet>
      <dgm:spPr/>
    </dgm:pt>
    <dgm:pt modelId="{17B4F603-8F24-4056-ACF1-33AC38DD5CA2}" type="pres">
      <dgm:prSet presAssocID="{5E1F161E-4689-42BB-B7C4-243B60B6CDF8}" presName="invisiNode" presStyleLbl="node1" presStyleIdx="0" presStyleCnt="8"/>
      <dgm:spPr/>
    </dgm:pt>
    <dgm:pt modelId="{0CFF076E-2B0A-49BF-889B-0C14073EA930}" type="pres">
      <dgm:prSet presAssocID="{5E1F161E-4689-42BB-B7C4-243B60B6CDF8}" presName="imagNode" presStyleLbl="fgImgPlace1" presStyleIdx="0" presStyleCnt="8"/>
      <dgm:spPr>
        <a:blipFill rotWithShape="1">
          <a:blip xmlns:r="http://schemas.openxmlformats.org/officeDocument/2006/relationships" r:embed="rId1"/>
          <a:stretch>
            <a:fillRect/>
          </a:stretch>
        </a:blipFill>
      </dgm:spPr>
    </dgm:pt>
    <dgm:pt modelId="{F9C6FA46-DAD5-4518-8FBE-EA23BC058F73}" type="pres">
      <dgm:prSet presAssocID="{C0E91561-0DEE-40F5-9E32-B53F49B6037B}" presName="sibTrans" presStyleLbl="sibTrans2D1" presStyleIdx="0" presStyleCnt="0"/>
      <dgm:spPr/>
    </dgm:pt>
    <dgm:pt modelId="{C96DA28E-CF41-41ED-B817-87DC38F607CA}" type="pres">
      <dgm:prSet presAssocID="{828B9BC3-230E-4AE3-8E85-6CFFFF8B44EE}" presName="compNode" presStyleCnt="0"/>
      <dgm:spPr/>
    </dgm:pt>
    <dgm:pt modelId="{44A057F1-DA51-4D2D-B205-E41D24618DD5}" type="pres">
      <dgm:prSet presAssocID="{828B9BC3-230E-4AE3-8E85-6CFFFF8B44EE}" presName="node" presStyleLbl="node1" presStyleIdx="1" presStyleCnt="8">
        <dgm:presLayoutVars>
          <dgm:bulletEnabled val="1"/>
        </dgm:presLayoutVars>
      </dgm:prSet>
      <dgm:spPr/>
    </dgm:pt>
    <dgm:pt modelId="{0D80E951-64B4-4EBF-AA2E-4972BB472B34}" type="pres">
      <dgm:prSet presAssocID="{828B9BC3-230E-4AE3-8E85-6CFFFF8B44EE}" presName="invisiNode" presStyleLbl="node1" presStyleIdx="1" presStyleCnt="8"/>
      <dgm:spPr/>
    </dgm:pt>
    <dgm:pt modelId="{3F9135B7-7C0B-4790-8CC0-2EF7F91E7F8F}" type="pres">
      <dgm:prSet presAssocID="{828B9BC3-230E-4AE3-8E85-6CFFFF8B44EE}" presName="imagNode" presStyleLbl="fgImgPlace1" presStyleIdx="1" presStyleCnt="8"/>
      <dgm:spPr>
        <a:blipFill rotWithShape="1">
          <a:blip xmlns:r="http://schemas.openxmlformats.org/officeDocument/2006/relationships" r:embed="rId2"/>
          <a:stretch>
            <a:fillRect/>
          </a:stretch>
        </a:blipFill>
      </dgm:spPr>
    </dgm:pt>
    <dgm:pt modelId="{DDDA185E-3203-4EBE-8E75-2F93D925EB7D}" type="pres">
      <dgm:prSet presAssocID="{8F25A5A5-31C0-4243-AD7F-7992F84BF684}" presName="sibTrans" presStyleLbl="sibTrans2D1" presStyleIdx="0" presStyleCnt="0"/>
      <dgm:spPr/>
    </dgm:pt>
    <dgm:pt modelId="{35665863-8711-4005-851A-0EC45FB503B9}" type="pres">
      <dgm:prSet presAssocID="{008513A3-3701-42E7-800F-6B9DA7AA36A0}" presName="compNode" presStyleCnt="0"/>
      <dgm:spPr/>
    </dgm:pt>
    <dgm:pt modelId="{0CE88862-53C2-4AAE-AC8E-25795EB9AFA4}" type="pres">
      <dgm:prSet presAssocID="{008513A3-3701-42E7-800F-6B9DA7AA36A0}" presName="node" presStyleLbl="node1" presStyleIdx="2" presStyleCnt="8">
        <dgm:presLayoutVars>
          <dgm:bulletEnabled val="1"/>
        </dgm:presLayoutVars>
      </dgm:prSet>
      <dgm:spPr/>
    </dgm:pt>
    <dgm:pt modelId="{42B4A77F-544D-47CC-8D60-ECD69FFED835}" type="pres">
      <dgm:prSet presAssocID="{008513A3-3701-42E7-800F-6B9DA7AA36A0}" presName="invisiNode" presStyleLbl="node1" presStyleIdx="2" presStyleCnt="8"/>
      <dgm:spPr/>
    </dgm:pt>
    <dgm:pt modelId="{7D0A7F2F-6B12-4FAA-9CD3-CC4BCD74206F}" type="pres">
      <dgm:prSet presAssocID="{008513A3-3701-42E7-800F-6B9DA7AA36A0}" presName="imagNode" presStyleLbl="fgImgPlace1" presStyleIdx="2" presStyleCnt="8"/>
      <dgm:spPr>
        <a:blipFill rotWithShape="1">
          <a:blip xmlns:r="http://schemas.openxmlformats.org/officeDocument/2006/relationships" r:embed="rId3"/>
          <a:stretch>
            <a:fillRect/>
          </a:stretch>
        </a:blipFill>
      </dgm:spPr>
    </dgm:pt>
    <dgm:pt modelId="{D39C5A10-7369-416F-9C1A-7CD746251332}" type="pres">
      <dgm:prSet presAssocID="{1B3932DC-0DFD-41BB-9F34-81893FAF6F85}" presName="sibTrans" presStyleLbl="sibTrans2D1" presStyleIdx="0" presStyleCnt="0"/>
      <dgm:spPr/>
    </dgm:pt>
    <dgm:pt modelId="{7EA32F46-53A4-495B-BDDF-D0FD75A6F5D7}" type="pres">
      <dgm:prSet presAssocID="{729764FC-E215-4D45-86DD-DC046C779609}" presName="compNode" presStyleCnt="0"/>
      <dgm:spPr/>
    </dgm:pt>
    <dgm:pt modelId="{B6F33918-8B89-448B-8C47-187DB7B4330F}" type="pres">
      <dgm:prSet presAssocID="{729764FC-E215-4D45-86DD-DC046C779609}" presName="node" presStyleLbl="node1" presStyleIdx="3" presStyleCnt="8">
        <dgm:presLayoutVars>
          <dgm:bulletEnabled val="1"/>
        </dgm:presLayoutVars>
      </dgm:prSet>
      <dgm:spPr/>
    </dgm:pt>
    <dgm:pt modelId="{63CD1EFE-2C25-4878-9C89-10A047C42B1D}" type="pres">
      <dgm:prSet presAssocID="{729764FC-E215-4D45-86DD-DC046C779609}" presName="invisiNode" presStyleLbl="node1" presStyleIdx="3" presStyleCnt="8"/>
      <dgm:spPr/>
    </dgm:pt>
    <dgm:pt modelId="{9D563ABF-CF65-489D-9107-E67CBDB3E2CD}" type="pres">
      <dgm:prSet presAssocID="{729764FC-E215-4D45-86DD-DC046C779609}" presName="imagNode" presStyleLbl="fgImgPlace1" presStyleIdx="3" presStyleCnt="8"/>
      <dgm:spPr>
        <a:blipFill rotWithShape="1">
          <a:blip xmlns:r="http://schemas.openxmlformats.org/officeDocument/2006/relationships" r:embed="rId4"/>
          <a:stretch>
            <a:fillRect/>
          </a:stretch>
        </a:blipFill>
      </dgm:spPr>
    </dgm:pt>
    <dgm:pt modelId="{35DECDBC-AD4D-4A86-BA42-ED16CFC9703E}" type="pres">
      <dgm:prSet presAssocID="{30606455-FC7D-49CD-905B-14CCE61936F5}" presName="sibTrans" presStyleLbl="sibTrans2D1" presStyleIdx="0" presStyleCnt="0"/>
      <dgm:spPr/>
    </dgm:pt>
    <dgm:pt modelId="{229B7598-F9F8-4147-B9E1-08838BEB6CAE}" type="pres">
      <dgm:prSet presAssocID="{429807EE-150D-4F24-9E67-0E33E3D641AE}" presName="compNode" presStyleCnt="0"/>
      <dgm:spPr/>
    </dgm:pt>
    <dgm:pt modelId="{A6EB9EEB-1E11-4FFE-AC05-7EAA23422A59}" type="pres">
      <dgm:prSet presAssocID="{429807EE-150D-4F24-9E67-0E33E3D641AE}" presName="node" presStyleLbl="node1" presStyleIdx="4" presStyleCnt="8">
        <dgm:presLayoutVars>
          <dgm:bulletEnabled val="1"/>
        </dgm:presLayoutVars>
      </dgm:prSet>
      <dgm:spPr/>
    </dgm:pt>
    <dgm:pt modelId="{5C8DF1B3-E09D-40ED-80AE-53519A3B93E9}" type="pres">
      <dgm:prSet presAssocID="{429807EE-150D-4F24-9E67-0E33E3D641AE}" presName="invisiNode" presStyleLbl="node1" presStyleIdx="4" presStyleCnt="8"/>
      <dgm:spPr/>
    </dgm:pt>
    <dgm:pt modelId="{B5BB3DD9-5332-437D-B043-69947BF75B45}" type="pres">
      <dgm:prSet presAssocID="{429807EE-150D-4F24-9E67-0E33E3D641AE}" presName="imagNode" presStyleLbl="fgImgPlace1" presStyleIdx="4" presStyleCnt="8"/>
      <dgm:spPr>
        <a:blipFill rotWithShape="1">
          <a:blip xmlns:r="http://schemas.openxmlformats.org/officeDocument/2006/relationships" r:embed="rId5"/>
          <a:stretch>
            <a:fillRect/>
          </a:stretch>
        </a:blipFill>
      </dgm:spPr>
    </dgm:pt>
    <dgm:pt modelId="{BD433F1D-A7A5-4AAA-932E-92B817F69B5C}" type="pres">
      <dgm:prSet presAssocID="{8A4E72AC-BB98-4C06-8655-A8963DB7F3F2}" presName="sibTrans" presStyleLbl="sibTrans2D1" presStyleIdx="0" presStyleCnt="0"/>
      <dgm:spPr/>
    </dgm:pt>
    <dgm:pt modelId="{BF4F1820-E2A3-4ED0-BC33-4171E8C678A2}" type="pres">
      <dgm:prSet presAssocID="{FB8B3E35-9E0C-4D3D-B08B-F0A47C4550E5}" presName="compNode" presStyleCnt="0"/>
      <dgm:spPr/>
    </dgm:pt>
    <dgm:pt modelId="{A4CDF862-36BD-40ED-9F04-00E79716C188}" type="pres">
      <dgm:prSet presAssocID="{FB8B3E35-9E0C-4D3D-B08B-F0A47C4550E5}" presName="node" presStyleLbl="node1" presStyleIdx="5" presStyleCnt="8">
        <dgm:presLayoutVars>
          <dgm:bulletEnabled val="1"/>
        </dgm:presLayoutVars>
      </dgm:prSet>
      <dgm:spPr/>
    </dgm:pt>
    <dgm:pt modelId="{8489DFBE-C9CC-4AA2-ACB4-C929E216B24E}" type="pres">
      <dgm:prSet presAssocID="{FB8B3E35-9E0C-4D3D-B08B-F0A47C4550E5}" presName="invisiNode" presStyleLbl="node1" presStyleIdx="5" presStyleCnt="8"/>
      <dgm:spPr/>
    </dgm:pt>
    <dgm:pt modelId="{1A19EA1D-6C40-4A76-A71B-CD3C68F53A28}" type="pres">
      <dgm:prSet presAssocID="{FB8B3E35-9E0C-4D3D-B08B-F0A47C4550E5}" presName="imagNode" presStyleLbl="fgImgPlace1" presStyleIdx="5" presStyleCnt="8"/>
      <dgm:spPr>
        <a:blipFill rotWithShape="1">
          <a:blip xmlns:r="http://schemas.openxmlformats.org/officeDocument/2006/relationships" r:embed="rId6"/>
          <a:stretch>
            <a:fillRect/>
          </a:stretch>
        </a:blipFill>
      </dgm:spPr>
    </dgm:pt>
    <dgm:pt modelId="{065C9688-D75E-408A-9844-7E644F537E9A}" type="pres">
      <dgm:prSet presAssocID="{5B0A125A-6D9C-497D-9C42-2269A08811F9}" presName="sibTrans" presStyleLbl="sibTrans2D1" presStyleIdx="0" presStyleCnt="0"/>
      <dgm:spPr/>
    </dgm:pt>
    <dgm:pt modelId="{CC9D9213-27BE-4837-B052-87E22A01D0DB}" type="pres">
      <dgm:prSet presAssocID="{5C67C111-5F90-4DE9-B708-9E4CB25EC26D}" presName="compNode" presStyleCnt="0"/>
      <dgm:spPr/>
    </dgm:pt>
    <dgm:pt modelId="{CD0AEF09-6604-4FD6-9F1B-24D8E4BD044E}" type="pres">
      <dgm:prSet presAssocID="{5C67C111-5F90-4DE9-B708-9E4CB25EC26D}" presName="node" presStyleLbl="node1" presStyleIdx="6" presStyleCnt="8">
        <dgm:presLayoutVars>
          <dgm:bulletEnabled val="1"/>
        </dgm:presLayoutVars>
      </dgm:prSet>
      <dgm:spPr/>
    </dgm:pt>
    <dgm:pt modelId="{F79F8C88-4901-4722-BBD1-9BE07153A787}" type="pres">
      <dgm:prSet presAssocID="{5C67C111-5F90-4DE9-B708-9E4CB25EC26D}" presName="invisiNode" presStyleLbl="node1" presStyleIdx="6" presStyleCnt="8"/>
      <dgm:spPr/>
    </dgm:pt>
    <dgm:pt modelId="{0F1808F0-1488-44EF-BDCE-973F98CC937E}" type="pres">
      <dgm:prSet presAssocID="{5C67C111-5F90-4DE9-B708-9E4CB25EC26D}" presName="imagNode" presStyleLbl="fgImgPlace1" presStyleIdx="6" presStyleCnt="8"/>
      <dgm:spPr>
        <a:blipFill rotWithShape="1">
          <a:blip xmlns:r="http://schemas.openxmlformats.org/officeDocument/2006/relationships" r:embed="rId7"/>
          <a:stretch>
            <a:fillRect/>
          </a:stretch>
        </a:blipFill>
      </dgm:spPr>
    </dgm:pt>
    <dgm:pt modelId="{B6BFD38A-F48B-4EF8-94B2-D5F0D3DEE1F8}" type="pres">
      <dgm:prSet presAssocID="{48C5A90B-8DCF-4496-8812-3DD58BCA1A60}" presName="sibTrans" presStyleLbl="sibTrans2D1" presStyleIdx="0" presStyleCnt="0"/>
      <dgm:spPr/>
    </dgm:pt>
    <dgm:pt modelId="{FDF137FF-0C1E-47D9-9C92-E81D438B6734}" type="pres">
      <dgm:prSet presAssocID="{892E638A-3CCD-4A0D-A537-34654840C32E}" presName="compNode" presStyleCnt="0"/>
      <dgm:spPr/>
    </dgm:pt>
    <dgm:pt modelId="{7998AC56-B920-45DA-9C3B-EF5A33674388}" type="pres">
      <dgm:prSet presAssocID="{892E638A-3CCD-4A0D-A537-34654840C32E}" presName="node" presStyleLbl="node1" presStyleIdx="7" presStyleCnt="8">
        <dgm:presLayoutVars>
          <dgm:bulletEnabled val="1"/>
        </dgm:presLayoutVars>
      </dgm:prSet>
      <dgm:spPr/>
    </dgm:pt>
    <dgm:pt modelId="{AFB36FD3-E059-430A-A517-BCF37FD181ED}" type="pres">
      <dgm:prSet presAssocID="{892E638A-3CCD-4A0D-A537-34654840C32E}" presName="invisiNode" presStyleLbl="node1" presStyleIdx="7" presStyleCnt="8"/>
      <dgm:spPr/>
    </dgm:pt>
    <dgm:pt modelId="{E6199909-5809-4CC7-8056-945D71EE20F7}" type="pres">
      <dgm:prSet presAssocID="{892E638A-3CCD-4A0D-A537-34654840C32E}" presName="imagNode" presStyleLbl="fgImgPlace1" presStyleIdx="7" presStyleCnt="8"/>
      <dgm:spPr>
        <a:blipFill rotWithShape="1">
          <a:blip xmlns:r="http://schemas.openxmlformats.org/officeDocument/2006/relationships" r:embed="rId8"/>
          <a:stretch>
            <a:fillRect/>
          </a:stretch>
        </a:blipFill>
      </dgm:spPr>
    </dgm:pt>
  </dgm:ptLst>
  <dgm:cxnLst>
    <dgm:cxn modelId="{CC6C4000-07F3-49B3-BBBE-F06A1380CEF7}" srcId="{29757ECC-6594-44F5-98E1-220A416D683D}" destId="{828B9BC3-230E-4AE3-8E85-6CFFFF8B44EE}" srcOrd="1" destOrd="0" parTransId="{63CBFCA0-0B7D-4C50-B867-58D4B20C0C3D}" sibTransId="{8F25A5A5-31C0-4243-AD7F-7992F84BF684}"/>
    <dgm:cxn modelId="{15C3A000-C3C9-4446-A493-AFDEE630F709}" srcId="{29757ECC-6594-44F5-98E1-220A416D683D}" destId="{892E638A-3CCD-4A0D-A537-34654840C32E}" srcOrd="7" destOrd="0" parTransId="{34FF3A6D-F783-43C0-8978-7EB131EB2C6A}" sibTransId="{8DFCB59D-F933-4280-8AE4-E1750B415D62}"/>
    <dgm:cxn modelId="{086C8101-1712-4C97-ADE7-16635629DE3E}" type="presOf" srcId="{429807EE-150D-4F24-9E67-0E33E3D641AE}" destId="{A6EB9EEB-1E11-4FFE-AC05-7EAA23422A59}" srcOrd="0" destOrd="0" presId="urn:microsoft.com/office/officeart/2005/8/layout/pList2"/>
    <dgm:cxn modelId="{1E666F09-C114-4D49-887A-D5650FB2883B}" srcId="{29757ECC-6594-44F5-98E1-220A416D683D}" destId="{5E1F161E-4689-42BB-B7C4-243B60B6CDF8}" srcOrd="0" destOrd="0" parTransId="{52CF3592-0DB8-4BA0-A425-8381CF6C9C41}" sibTransId="{C0E91561-0DEE-40F5-9E32-B53F49B6037B}"/>
    <dgm:cxn modelId="{34A0970A-DAA0-4AB8-9FF4-9606EC427535}" type="presOf" srcId="{48C5A90B-8DCF-4496-8812-3DD58BCA1A60}" destId="{B6BFD38A-F48B-4EF8-94B2-D5F0D3DEE1F8}" srcOrd="0" destOrd="0" presId="urn:microsoft.com/office/officeart/2005/8/layout/pList2"/>
    <dgm:cxn modelId="{DCB4CD16-8B8B-403D-9C00-A2EBAC354120}" type="presOf" srcId="{1B3932DC-0DFD-41BB-9F34-81893FAF6F85}" destId="{D39C5A10-7369-416F-9C1A-7CD746251332}" srcOrd="0" destOrd="0" presId="urn:microsoft.com/office/officeart/2005/8/layout/pList2"/>
    <dgm:cxn modelId="{178D5C18-8428-4CF0-BF3D-D207F822BF55}" srcId="{29757ECC-6594-44F5-98E1-220A416D683D}" destId="{008513A3-3701-42E7-800F-6B9DA7AA36A0}" srcOrd="2" destOrd="0" parTransId="{10607CED-21D0-4C79-A02D-F6EF77D18E1B}" sibTransId="{1B3932DC-0DFD-41BB-9F34-81893FAF6F85}"/>
    <dgm:cxn modelId="{3096C834-4818-4B8F-914A-2713B1AB0D64}" type="presOf" srcId="{828B9BC3-230E-4AE3-8E85-6CFFFF8B44EE}" destId="{44A057F1-DA51-4D2D-B205-E41D24618DD5}" srcOrd="0" destOrd="0" presId="urn:microsoft.com/office/officeart/2005/8/layout/pList2"/>
    <dgm:cxn modelId="{1EED6C48-D052-40D4-93D5-FE1569A2DC16}" srcId="{29757ECC-6594-44F5-98E1-220A416D683D}" destId="{FB8B3E35-9E0C-4D3D-B08B-F0A47C4550E5}" srcOrd="5" destOrd="0" parTransId="{4B61C69A-07D9-4B12-9F6C-73DC43200039}" sibTransId="{5B0A125A-6D9C-497D-9C42-2269A08811F9}"/>
    <dgm:cxn modelId="{2836436A-01C4-419F-8DB2-9B4089370D9D}" type="presOf" srcId="{008513A3-3701-42E7-800F-6B9DA7AA36A0}" destId="{0CE88862-53C2-4AAE-AC8E-25795EB9AFA4}" srcOrd="0" destOrd="0" presId="urn:microsoft.com/office/officeart/2005/8/layout/pList2"/>
    <dgm:cxn modelId="{A9875D6C-090A-42E2-AF4C-AFB06CB8EF25}" type="presOf" srcId="{5B0A125A-6D9C-497D-9C42-2269A08811F9}" destId="{065C9688-D75E-408A-9844-7E644F537E9A}" srcOrd="0" destOrd="0" presId="urn:microsoft.com/office/officeart/2005/8/layout/pList2"/>
    <dgm:cxn modelId="{825A6971-1B45-4630-92DB-10C16B96AC74}" type="presOf" srcId="{8F25A5A5-31C0-4243-AD7F-7992F84BF684}" destId="{DDDA185E-3203-4EBE-8E75-2F93D925EB7D}" srcOrd="0" destOrd="0" presId="urn:microsoft.com/office/officeart/2005/8/layout/pList2"/>
    <dgm:cxn modelId="{9F4A8483-77BC-4386-86EF-F189EC1B2210}" srcId="{29757ECC-6594-44F5-98E1-220A416D683D}" destId="{429807EE-150D-4F24-9E67-0E33E3D641AE}" srcOrd="4" destOrd="0" parTransId="{DBA3FE65-E8F1-4131-B3F0-15D5EE395FE7}" sibTransId="{8A4E72AC-BB98-4C06-8655-A8963DB7F3F2}"/>
    <dgm:cxn modelId="{160FB190-2720-42D4-A5AD-CD3915448D3E}" type="presOf" srcId="{5C67C111-5F90-4DE9-B708-9E4CB25EC26D}" destId="{CD0AEF09-6604-4FD6-9F1B-24D8E4BD044E}" srcOrd="0" destOrd="0" presId="urn:microsoft.com/office/officeart/2005/8/layout/pList2"/>
    <dgm:cxn modelId="{E6FA0A95-DF50-4169-83C7-CC37D44B3B1A}" type="presOf" srcId="{C0E91561-0DEE-40F5-9E32-B53F49B6037B}" destId="{F9C6FA46-DAD5-4518-8FBE-EA23BC058F73}" srcOrd="0" destOrd="0" presId="urn:microsoft.com/office/officeart/2005/8/layout/pList2"/>
    <dgm:cxn modelId="{788CB5A3-436F-4B8D-A644-B85F17F727AB}" type="presOf" srcId="{8A4E72AC-BB98-4C06-8655-A8963DB7F3F2}" destId="{BD433F1D-A7A5-4AAA-932E-92B817F69B5C}" srcOrd="0" destOrd="0" presId="urn:microsoft.com/office/officeart/2005/8/layout/pList2"/>
    <dgm:cxn modelId="{ED23C9B5-6649-4F72-97A5-7E61C5E8EC60}" type="presOf" srcId="{5E1F161E-4689-42BB-B7C4-243B60B6CDF8}" destId="{44298BDD-08F0-4302-A48A-B8BA88CA963D}" srcOrd="0" destOrd="0" presId="urn:microsoft.com/office/officeart/2005/8/layout/pList2"/>
    <dgm:cxn modelId="{A4E5B1C3-66FF-4E47-AA66-DF7E8F55A982}" srcId="{29757ECC-6594-44F5-98E1-220A416D683D}" destId="{729764FC-E215-4D45-86DD-DC046C779609}" srcOrd="3" destOrd="0" parTransId="{414FF126-29FA-4A24-9FCC-1D8D1ACD5EB8}" sibTransId="{30606455-FC7D-49CD-905B-14CCE61936F5}"/>
    <dgm:cxn modelId="{7ED1A8D0-E80E-47DB-93F4-582C3F070816}" type="presOf" srcId="{729764FC-E215-4D45-86DD-DC046C779609}" destId="{B6F33918-8B89-448B-8C47-187DB7B4330F}" srcOrd="0" destOrd="0" presId="urn:microsoft.com/office/officeart/2005/8/layout/pList2"/>
    <dgm:cxn modelId="{B8163CD6-ED57-481B-8352-DA2C42383B80}" type="presOf" srcId="{30606455-FC7D-49CD-905B-14CCE61936F5}" destId="{35DECDBC-AD4D-4A86-BA42-ED16CFC9703E}" srcOrd="0" destOrd="0" presId="urn:microsoft.com/office/officeart/2005/8/layout/pList2"/>
    <dgm:cxn modelId="{C74E06DB-B6B1-43F4-A46F-DE1EFEB18A6D}" type="presOf" srcId="{FB8B3E35-9E0C-4D3D-B08B-F0A47C4550E5}" destId="{A4CDF862-36BD-40ED-9F04-00E79716C188}" srcOrd="0" destOrd="0" presId="urn:microsoft.com/office/officeart/2005/8/layout/pList2"/>
    <dgm:cxn modelId="{B6A510E1-D962-463A-9A24-98EBA88BCAA1}" srcId="{29757ECC-6594-44F5-98E1-220A416D683D}" destId="{5C67C111-5F90-4DE9-B708-9E4CB25EC26D}" srcOrd="6" destOrd="0" parTransId="{2D24CED6-54E7-4E30-B570-ECFCA585716C}" sibTransId="{48C5A90B-8DCF-4496-8812-3DD58BCA1A60}"/>
    <dgm:cxn modelId="{87D7E1E4-E8B3-4FEC-8BB2-913C09D8B411}" type="presOf" srcId="{892E638A-3CCD-4A0D-A537-34654840C32E}" destId="{7998AC56-B920-45DA-9C3B-EF5A33674388}" srcOrd="0" destOrd="0" presId="urn:microsoft.com/office/officeart/2005/8/layout/pList2"/>
    <dgm:cxn modelId="{6CC6B7F2-499D-4BAB-ADE8-A712328C8475}" type="presOf" srcId="{29757ECC-6594-44F5-98E1-220A416D683D}" destId="{CD0DCBD1-87EC-4700-AFDA-F2AB5334DF21}" srcOrd="0" destOrd="0" presId="urn:microsoft.com/office/officeart/2005/8/layout/pList2"/>
    <dgm:cxn modelId="{3F381DC4-4F89-47BD-BE94-B86A7ADCBBD0}" type="presParOf" srcId="{CD0DCBD1-87EC-4700-AFDA-F2AB5334DF21}" destId="{BB2E0770-98C2-4BA6-8CCB-084C6BC3558D}" srcOrd="0" destOrd="0" presId="urn:microsoft.com/office/officeart/2005/8/layout/pList2"/>
    <dgm:cxn modelId="{3C560D56-6040-46EF-858B-A397BFBF8765}" type="presParOf" srcId="{CD0DCBD1-87EC-4700-AFDA-F2AB5334DF21}" destId="{5CFD940A-F26C-4A3D-848D-6B80DB1C72DE}" srcOrd="1" destOrd="0" presId="urn:microsoft.com/office/officeart/2005/8/layout/pList2"/>
    <dgm:cxn modelId="{28CF59E7-D3A0-422C-BCE1-5CBB1096C18E}" type="presParOf" srcId="{5CFD940A-F26C-4A3D-848D-6B80DB1C72DE}" destId="{42E90945-28F2-4543-ACC9-A4C50551C551}" srcOrd="0" destOrd="0" presId="urn:microsoft.com/office/officeart/2005/8/layout/pList2"/>
    <dgm:cxn modelId="{B9907362-CA17-487A-AA8E-7CEEF0BF1F68}" type="presParOf" srcId="{42E90945-28F2-4543-ACC9-A4C50551C551}" destId="{44298BDD-08F0-4302-A48A-B8BA88CA963D}" srcOrd="0" destOrd="0" presId="urn:microsoft.com/office/officeart/2005/8/layout/pList2"/>
    <dgm:cxn modelId="{2DFAE518-915A-4250-8ED3-7522BF7CF28F}" type="presParOf" srcId="{42E90945-28F2-4543-ACC9-A4C50551C551}" destId="{17B4F603-8F24-4056-ACF1-33AC38DD5CA2}" srcOrd="1" destOrd="0" presId="urn:microsoft.com/office/officeart/2005/8/layout/pList2"/>
    <dgm:cxn modelId="{5CD26221-308D-46C3-92D7-8935E97CB5B6}" type="presParOf" srcId="{42E90945-28F2-4543-ACC9-A4C50551C551}" destId="{0CFF076E-2B0A-49BF-889B-0C14073EA930}" srcOrd="2" destOrd="0" presId="urn:microsoft.com/office/officeart/2005/8/layout/pList2"/>
    <dgm:cxn modelId="{1ED68187-6E4D-4A0A-A647-05A328B82AA5}" type="presParOf" srcId="{5CFD940A-F26C-4A3D-848D-6B80DB1C72DE}" destId="{F9C6FA46-DAD5-4518-8FBE-EA23BC058F73}" srcOrd="1" destOrd="0" presId="urn:microsoft.com/office/officeart/2005/8/layout/pList2"/>
    <dgm:cxn modelId="{6AAE12C2-50B5-479D-835B-F1C3F4D2DCB9}" type="presParOf" srcId="{5CFD940A-F26C-4A3D-848D-6B80DB1C72DE}" destId="{C96DA28E-CF41-41ED-B817-87DC38F607CA}" srcOrd="2" destOrd="0" presId="urn:microsoft.com/office/officeart/2005/8/layout/pList2"/>
    <dgm:cxn modelId="{2A979DB1-9F9D-4C12-9301-0AFB9B985442}" type="presParOf" srcId="{C96DA28E-CF41-41ED-B817-87DC38F607CA}" destId="{44A057F1-DA51-4D2D-B205-E41D24618DD5}" srcOrd="0" destOrd="0" presId="urn:microsoft.com/office/officeart/2005/8/layout/pList2"/>
    <dgm:cxn modelId="{2AABF3BF-0090-48D1-A1D0-CA888E1E99B9}" type="presParOf" srcId="{C96DA28E-CF41-41ED-B817-87DC38F607CA}" destId="{0D80E951-64B4-4EBF-AA2E-4972BB472B34}" srcOrd="1" destOrd="0" presId="urn:microsoft.com/office/officeart/2005/8/layout/pList2"/>
    <dgm:cxn modelId="{EE4366F7-13CB-4C9A-ABFC-4B4058FFF6A0}" type="presParOf" srcId="{C96DA28E-CF41-41ED-B817-87DC38F607CA}" destId="{3F9135B7-7C0B-4790-8CC0-2EF7F91E7F8F}" srcOrd="2" destOrd="0" presId="urn:microsoft.com/office/officeart/2005/8/layout/pList2"/>
    <dgm:cxn modelId="{F811FE3B-BBA8-42E7-99EC-7BBA53195F19}" type="presParOf" srcId="{5CFD940A-F26C-4A3D-848D-6B80DB1C72DE}" destId="{DDDA185E-3203-4EBE-8E75-2F93D925EB7D}" srcOrd="3" destOrd="0" presId="urn:microsoft.com/office/officeart/2005/8/layout/pList2"/>
    <dgm:cxn modelId="{E7A3B357-24BC-4093-B581-F6C7FA64278B}" type="presParOf" srcId="{5CFD940A-F26C-4A3D-848D-6B80DB1C72DE}" destId="{35665863-8711-4005-851A-0EC45FB503B9}" srcOrd="4" destOrd="0" presId="urn:microsoft.com/office/officeart/2005/8/layout/pList2"/>
    <dgm:cxn modelId="{B55D3274-E6E9-4469-A804-17D96D90E26B}" type="presParOf" srcId="{35665863-8711-4005-851A-0EC45FB503B9}" destId="{0CE88862-53C2-4AAE-AC8E-25795EB9AFA4}" srcOrd="0" destOrd="0" presId="urn:microsoft.com/office/officeart/2005/8/layout/pList2"/>
    <dgm:cxn modelId="{560387AE-CF87-4162-89DA-7C4DD7ED2EF4}" type="presParOf" srcId="{35665863-8711-4005-851A-0EC45FB503B9}" destId="{42B4A77F-544D-47CC-8D60-ECD69FFED835}" srcOrd="1" destOrd="0" presId="urn:microsoft.com/office/officeart/2005/8/layout/pList2"/>
    <dgm:cxn modelId="{9AC208FD-868A-4E11-B30B-35B35AE0D644}" type="presParOf" srcId="{35665863-8711-4005-851A-0EC45FB503B9}" destId="{7D0A7F2F-6B12-4FAA-9CD3-CC4BCD74206F}" srcOrd="2" destOrd="0" presId="urn:microsoft.com/office/officeart/2005/8/layout/pList2"/>
    <dgm:cxn modelId="{F4E4251D-ADEC-4452-A740-79A776E8C614}" type="presParOf" srcId="{5CFD940A-F26C-4A3D-848D-6B80DB1C72DE}" destId="{D39C5A10-7369-416F-9C1A-7CD746251332}" srcOrd="5" destOrd="0" presId="urn:microsoft.com/office/officeart/2005/8/layout/pList2"/>
    <dgm:cxn modelId="{E27A2B72-366E-4A37-8F99-06660E87DCA1}" type="presParOf" srcId="{5CFD940A-F26C-4A3D-848D-6B80DB1C72DE}" destId="{7EA32F46-53A4-495B-BDDF-D0FD75A6F5D7}" srcOrd="6" destOrd="0" presId="urn:microsoft.com/office/officeart/2005/8/layout/pList2"/>
    <dgm:cxn modelId="{003C624F-ADF1-43D6-AE3B-6073C595418C}" type="presParOf" srcId="{7EA32F46-53A4-495B-BDDF-D0FD75A6F5D7}" destId="{B6F33918-8B89-448B-8C47-187DB7B4330F}" srcOrd="0" destOrd="0" presId="urn:microsoft.com/office/officeart/2005/8/layout/pList2"/>
    <dgm:cxn modelId="{C1486A33-7320-4BDD-8D5A-08EDE24BB723}" type="presParOf" srcId="{7EA32F46-53A4-495B-BDDF-D0FD75A6F5D7}" destId="{63CD1EFE-2C25-4878-9C89-10A047C42B1D}" srcOrd="1" destOrd="0" presId="urn:microsoft.com/office/officeart/2005/8/layout/pList2"/>
    <dgm:cxn modelId="{839D3C5B-C3D9-4402-B6D5-3971EC532D61}" type="presParOf" srcId="{7EA32F46-53A4-495B-BDDF-D0FD75A6F5D7}" destId="{9D563ABF-CF65-489D-9107-E67CBDB3E2CD}" srcOrd="2" destOrd="0" presId="urn:microsoft.com/office/officeart/2005/8/layout/pList2"/>
    <dgm:cxn modelId="{4AA84341-45C0-4249-9D00-0F3ED5C80852}" type="presParOf" srcId="{5CFD940A-F26C-4A3D-848D-6B80DB1C72DE}" destId="{35DECDBC-AD4D-4A86-BA42-ED16CFC9703E}" srcOrd="7" destOrd="0" presId="urn:microsoft.com/office/officeart/2005/8/layout/pList2"/>
    <dgm:cxn modelId="{12E60E38-4B2D-4D8B-B5D3-4DC10AE38E6F}" type="presParOf" srcId="{5CFD940A-F26C-4A3D-848D-6B80DB1C72DE}" destId="{229B7598-F9F8-4147-B9E1-08838BEB6CAE}" srcOrd="8" destOrd="0" presId="urn:microsoft.com/office/officeart/2005/8/layout/pList2"/>
    <dgm:cxn modelId="{5748D677-F106-402F-8BCE-62122724F4C2}" type="presParOf" srcId="{229B7598-F9F8-4147-B9E1-08838BEB6CAE}" destId="{A6EB9EEB-1E11-4FFE-AC05-7EAA23422A59}" srcOrd="0" destOrd="0" presId="urn:microsoft.com/office/officeart/2005/8/layout/pList2"/>
    <dgm:cxn modelId="{FDF77AE6-DE68-47B6-8F63-011ECC479333}" type="presParOf" srcId="{229B7598-F9F8-4147-B9E1-08838BEB6CAE}" destId="{5C8DF1B3-E09D-40ED-80AE-53519A3B93E9}" srcOrd="1" destOrd="0" presId="urn:microsoft.com/office/officeart/2005/8/layout/pList2"/>
    <dgm:cxn modelId="{8446E6DB-2133-4088-86F6-3DF5A234A874}" type="presParOf" srcId="{229B7598-F9F8-4147-B9E1-08838BEB6CAE}" destId="{B5BB3DD9-5332-437D-B043-69947BF75B45}" srcOrd="2" destOrd="0" presId="urn:microsoft.com/office/officeart/2005/8/layout/pList2"/>
    <dgm:cxn modelId="{45757381-DA3F-439F-92E4-BA2EC12A507F}" type="presParOf" srcId="{5CFD940A-F26C-4A3D-848D-6B80DB1C72DE}" destId="{BD433F1D-A7A5-4AAA-932E-92B817F69B5C}" srcOrd="9" destOrd="0" presId="urn:microsoft.com/office/officeart/2005/8/layout/pList2"/>
    <dgm:cxn modelId="{6D927FFD-1A10-4A1F-A335-99C126269E79}" type="presParOf" srcId="{5CFD940A-F26C-4A3D-848D-6B80DB1C72DE}" destId="{BF4F1820-E2A3-4ED0-BC33-4171E8C678A2}" srcOrd="10" destOrd="0" presId="urn:microsoft.com/office/officeart/2005/8/layout/pList2"/>
    <dgm:cxn modelId="{70F22F04-F494-41A1-89F8-6713C32BEA8E}" type="presParOf" srcId="{BF4F1820-E2A3-4ED0-BC33-4171E8C678A2}" destId="{A4CDF862-36BD-40ED-9F04-00E79716C188}" srcOrd="0" destOrd="0" presId="urn:microsoft.com/office/officeart/2005/8/layout/pList2"/>
    <dgm:cxn modelId="{F44D2B73-6A16-48B7-B7CE-D6729737BD2D}" type="presParOf" srcId="{BF4F1820-E2A3-4ED0-BC33-4171E8C678A2}" destId="{8489DFBE-C9CC-4AA2-ACB4-C929E216B24E}" srcOrd="1" destOrd="0" presId="urn:microsoft.com/office/officeart/2005/8/layout/pList2"/>
    <dgm:cxn modelId="{6873E8D0-F747-4521-B302-FB7DDC9552F7}" type="presParOf" srcId="{BF4F1820-E2A3-4ED0-BC33-4171E8C678A2}" destId="{1A19EA1D-6C40-4A76-A71B-CD3C68F53A28}" srcOrd="2" destOrd="0" presId="urn:microsoft.com/office/officeart/2005/8/layout/pList2"/>
    <dgm:cxn modelId="{A928E149-4045-4F2F-B5D9-B6C597944E76}" type="presParOf" srcId="{5CFD940A-F26C-4A3D-848D-6B80DB1C72DE}" destId="{065C9688-D75E-408A-9844-7E644F537E9A}" srcOrd="11" destOrd="0" presId="urn:microsoft.com/office/officeart/2005/8/layout/pList2"/>
    <dgm:cxn modelId="{06167D80-8095-4D8C-9A4C-084134E6358E}" type="presParOf" srcId="{5CFD940A-F26C-4A3D-848D-6B80DB1C72DE}" destId="{CC9D9213-27BE-4837-B052-87E22A01D0DB}" srcOrd="12" destOrd="0" presId="urn:microsoft.com/office/officeart/2005/8/layout/pList2"/>
    <dgm:cxn modelId="{35842394-CBBD-433B-AC98-3706CC70B6ED}" type="presParOf" srcId="{CC9D9213-27BE-4837-B052-87E22A01D0DB}" destId="{CD0AEF09-6604-4FD6-9F1B-24D8E4BD044E}" srcOrd="0" destOrd="0" presId="urn:microsoft.com/office/officeart/2005/8/layout/pList2"/>
    <dgm:cxn modelId="{3E8F97CF-C8A4-4D6B-BBA7-7336E474C9E8}" type="presParOf" srcId="{CC9D9213-27BE-4837-B052-87E22A01D0DB}" destId="{F79F8C88-4901-4722-BBD1-9BE07153A787}" srcOrd="1" destOrd="0" presId="urn:microsoft.com/office/officeart/2005/8/layout/pList2"/>
    <dgm:cxn modelId="{2DD1A621-F374-4DF7-93A1-B682F27A9D21}" type="presParOf" srcId="{CC9D9213-27BE-4837-B052-87E22A01D0DB}" destId="{0F1808F0-1488-44EF-BDCE-973F98CC937E}" srcOrd="2" destOrd="0" presId="urn:microsoft.com/office/officeart/2005/8/layout/pList2"/>
    <dgm:cxn modelId="{9BD6F3BA-2720-4636-92CB-8EFB40FA138F}" type="presParOf" srcId="{5CFD940A-F26C-4A3D-848D-6B80DB1C72DE}" destId="{B6BFD38A-F48B-4EF8-94B2-D5F0D3DEE1F8}" srcOrd="13" destOrd="0" presId="urn:microsoft.com/office/officeart/2005/8/layout/pList2"/>
    <dgm:cxn modelId="{1E2110F3-0BA3-430B-953A-7DAFE2D06196}" type="presParOf" srcId="{5CFD940A-F26C-4A3D-848D-6B80DB1C72DE}" destId="{FDF137FF-0C1E-47D9-9C92-E81D438B6734}" srcOrd="14" destOrd="0" presId="urn:microsoft.com/office/officeart/2005/8/layout/pList2"/>
    <dgm:cxn modelId="{B459C903-B9CB-4735-BD1C-C06F9E618510}" type="presParOf" srcId="{FDF137FF-0C1E-47D9-9C92-E81D438B6734}" destId="{7998AC56-B920-45DA-9C3B-EF5A33674388}" srcOrd="0" destOrd="0" presId="urn:microsoft.com/office/officeart/2005/8/layout/pList2"/>
    <dgm:cxn modelId="{6CE7E2A2-7566-464D-A969-76DFB980DBD6}" type="presParOf" srcId="{FDF137FF-0C1E-47D9-9C92-E81D438B6734}" destId="{AFB36FD3-E059-430A-A517-BCF37FD181ED}" srcOrd="1" destOrd="0" presId="urn:microsoft.com/office/officeart/2005/8/layout/pList2"/>
    <dgm:cxn modelId="{213B4C79-A66F-4C26-8FB4-0F5A9E1FFE4D}" type="presParOf" srcId="{FDF137FF-0C1E-47D9-9C92-E81D438B6734}" destId="{E6199909-5809-4CC7-8056-945D71EE20F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DE726E-4C2A-47A6-BAF8-6CA074BD89CE}"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s-MX"/>
        </a:p>
      </dgm:t>
    </dgm:pt>
    <dgm:pt modelId="{77536324-C109-4E4B-8A81-239F3040B590}">
      <dgm:prSet phldrT="[Texto]"/>
      <dgm:spPr/>
      <dgm:t>
        <a:bodyPr/>
        <a:lstStyle/>
        <a:p>
          <a:r>
            <a:rPr lang="es-ES" dirty="0">
              <a:latin typeface="Albertus MT" panose="020E0602030304020304"/>
            </a:rPr>
            <a:t>Establecer </a:t>
          </a:r>
          <a:r>
            <a:rPr lang="es-ES" b="1" dirty="0">
              <a:latin typeface="Albertus MT" panose="020E0602030304020304"/>
            </a:rPr>
            <a:t>mecanismos de coordinación </a:t>
          </a:r>
          <a:r>
            <a:rPr lang="es-ES" dirty="0">
              <a:latin typeface="Albertus MT" panose="020E0602030304020304"/>
            </a:rPr>
            <a:t>entre los diversos órganos de combate a la corrupción en la Federación, las entidades federativas, los municipios y las alcaldías de la Ciudad de México</a:t>
          </a:r>
          <a:endParaRPr lang="es-MX" dirty="0"/>
        </a:p>
      </dgm:t>
    </dgm:pt>
    <dgm:pt modelId="{4487E597-4471-490F-A97E-34BEF6B64F16}" type="parTrans" cxnId="{EA993AB5-DAE6-4BB9-A9BD-EF9ECFAFC76C}">
      <dgm:prSet/>
      <dgm:spPr/>
      <dgm:t>
        <a:bodyPr/>
        <a:lstStyle/>
        <a:p>
          <a:endParaRPr lang="es-MX"/>
        </a:p>
      </dgm:t>
    </dgm:pt>
    <dgm:pt modelId="{B9D0D067-1859-47A9-B267-80F65B123CBB}" type="sibTrans" cxnId="{EA993AB5-DAE6-4BB9-A9BD-EF9ECFAFC76C}">
      <dgm:prSet/>
      <dgm:spPr/>
      <dgm:t>
        <a:bodyPr/>
        <a:lstStyle/>
        <a:p>
          <a:endParaRPr lang="es-MX"/>
        </a:p>
      </dgm:t>
    </dgm:pt>
    <dgm:pt modelId="{74E5F3BA-4891-48E0-8E39-B5E5B4D90A86}">
      <dgm:prSet phldrT="[Texto]"/>
      <dgm:spPr/>
      <dgm:t>
        <a:bodyPr/>
        <a:lstStyle/>
        <a:p>
          <a:r>
            <a:rPr lang="es-ES" dirty="0">
              <a:latin typeface="Albertus MT" panose="020E0602030304020304"/>
            </a:rPr>
            <a:t>Establecer las </a:t>
          </a:r>
          <a:r>
            <a:rPr lang="es-ES" b="1" dirty="0">
              <a:latin typeface="Albertus MT" panose="020E0602030304020304"/>
            </a:rPr>
            <a:t>bases mínimas </a:t>
          </a:r>
          <a:r>
            <a:rPr lang="es-ES" dirty="0">
              <a:latin typeface="Albertus MT" panose="020E0602030304020304"/>
            </a:rPr>
            <a:t>para la prevención de hechos de corrupción y faltas administrativas</a:t>
          </a:r>
          <a:endParaRPr lang="es-MX" dirty="0"/>
        </a:p>
      </dgm:t>
    </dgm:pt>
    <dgm:pt modelId="{115171BE-92B2-41C4-9889-E847F0D4316F}" type="parTrans" cxnId="{214B7306-4963-49F4-AED0-1CEBA2E48882}">
      <dgm:prSet/>
      <dgm:spPr/>
      <dgm:t>
        <a:bodyPr/>
        <a:lstStyle/>
        <a:p>
          <a:endParaRPr lang="es-MX"/>
        </a:p>
      </dgm:t>
    </dgm:pt>
    <dgm:pt modelId="{A705FE0D-8624-4A82-AA3C-C4502D915517}" type="sibTrans" cxnId="{214B7306-4963-49F4-AED0-1CEBA2E48882}">
      <dgm:prSet/>
      <dgm:spPr/>
      <dgm:t>
        <a:bodyPr/>
        <a:lstStyle/>
        <a:p>
          <a:endParaRPr lang="es-MX"/>
        </a:p>
      </dgm:t>
    </dgm:pt>
    <dgm:pt modelId="{73D4E0BA-3A89-4C0F-BFAF-D1401F04B4AC}">
      <dgm:prSet phldrT="[Texto]"/>
      <dgm:spPr/>
      <dgm:t>
        <a:bodyPr/>
        <a:lstStyle/>
        <a:p>
          <a:r>
            <a:rPr lang="es-ES" dirty="0">
              <a:latin typeface="Albertus MT" panose="020E0602030304020304"/>
            </a:rPr>
            <a:t>Establecer las bases para la emisión de </a:t>
          </a:r>
          <a:r>
            <a:rPr lang="es-ES" b="1" dirty="0">
              <a:latin typeface="Albertus MT" panose="020E0602030304020304"/>
            </a:rPr>
            <a:t>políticas públicas integrales </a:t>
          </a:r>
          <a:r>
            <a:rPr lang="es-ES" dirty="0">
              <a:latin typeface="Albertus MT" panose="020E0602030304020304"/>
            </a:rPr>
            <a:t>en el combate a la corrupción, así como en la fiscalización y control de los recursos públicos.</a:t>
          </a:r>
          <a:endParaRPr lang="es-MX" dirty="0"/>
        </a:p>
      </dgm:t>
    </dgm:pt>
    <dgm:pt modelId="{5BD60A5B-4E38-48A3-BDBC-92CC3266136B}" type="parTrans" cxnId="{7E17DD31-EE44-4E0F-AAA4-A1374DF6F6D2}">
      <dgm:prSet/>
      <dgm:spPr/>
      <dgm:t>
        <a:bodyPr/>
        <a:lstStyle/>
        <a:p>
          <a:endParaRPr lang="es-MX"/>
        </a:p>
      </dgm:t>
    </dgm:pt>
    <dgm:pt modelId="{4F8F7271-227E-46D7-B5D4-BF6C362178A1}" type="sibTrans" cxnId="{7E17DD31-EE44-4E0F-AAA4-A1374DF6F6D2}">
      <dgm:prSet/>
      <dgm:spPr/>
      <dgm:t>
        <a:bodyPr/>
        <a:lstStyle/>
        <a:p>
          <a:endParaRPr lang="es-MX"/>
        </a:p>
      </dgm:t>
    </dgm:pt>
    <dgm:pt modelId="{DBD4A6DD-33DC-4D52-B95B-340294EE494F}">
      <dgm:prSet/>
      <dgm:spPr/>
      <dgm:t>
        <a:bodyPr/>
        <a:lstStyle/>
        <a:p>
          <a:r>
            <a:rPr lang="es-ES">
              <a:latin typeface="Albertus MT" panose="020E0602030304020304"/>
            </a:rPr>
            <a:t>Establecer las acciones permanentes que aseguren la integridad y el comportamiento ético de los Servidores públicos, así como crear las bases mínimas para que todo órgano del Estado mexicano establezca políticas eficaces de ética pública y responsabilidad en el servicio público</a:t>
          </a:r>
          <a:endParaRPr lang="es-MX"/>
        </a:p>
      </dgm:t>
    </dgm:pt>
    <dgm:pt modelId="{A356AD60-741E-4B5D-8DB8-56804E793275}" type="parTrans" cxnId="{509EE2C0-D7F7-40A0-8AF1-3A74E1DDD305}">
      <dgm:prSet/>
      <dgm:spPr/>
      <dgm:t>
        <a:bodyPr/>
        <a:lstStyle/>
        <a:p>
          <a:endParaRPr lang="es-MX"/>
        </a:p>
      </dgm:t>
    </dgm:pt>
    <dgm:pt modelId="{3398DDBF-7D25-4925-87D3-696F74F7604C}" type="sibTrans" cxnId="{509EE2C0-D7F7-40A0-8AF1-3A74E1DDD305}">
      <dgm:prSet/>
      <dgm:spPr/>
      <dgm:t>
        <a:bodyPr/>
        <a:lstStyle/>
        <a:p>
          <a:endParaRPr lang="es-MX"/>
        </a:p>
      </dgm:t>
    </dgm:pt>
    <dgm:pt modelId="{2146C2BC-B47E-434A-9D44-FDA4C2B45DDC}" type="pres">
      <dgm:prSet presAssocID="{BFDE726E-4C2A-47A6-BAF8-6CA074BD89CE}" presName="Name0" presStyleCnt="0">
        <dgm:presLayoutVars>
          <dgm:chMax val="7"/>
          <dgm:chPref val="7"/>
          <dgm:dir/>
        </dgm:presLayoutVars>
      </dgm:prSet>
      <dgm:spPr/>
    </dgm:pt>
    <dgm:pt modelId="{996E24F8-7172-404D-B29B-6BEC52A78413}" type="pres">
      <dgm:prSet presAssocID="{BFDE726E-4C2A-47A6-BAF8-6CA074BD89CE}" presName="Name1" presStyleCnt="0"/>
      <dgm:spPr/>
    </dgm:pt>
    <dgm:pt modelId="{BE78570F-B394-423E-9F11-0BB16FA9974E}" type="pres">
      <dgm:prSet presAssocID="{BFDE726E-4C2A-47A6-BAF8-6CA074BD89CE}" presName="cycle" presStyleCnt="0"/>
      <dgm:spPr/>
    </dgm:pt>
    <dgm:pt modelId="{3978474C-1FA3-40CA-A449-74F6181A6AAF}" type="pres">
      <dgm:prSet presAssocID="{BFDE726E-4C2A-47A6-BAF8-6CA074BD89CE}" presName="srcNode" presStyleLbl="node1" presStyleIdx="0" presStyleCnt="4"/>
      <dgm:spPr/>
    </dgm:pt>
    <dgm:pt modelId="{5B496C3B-1C76-497C-AB4B-CFCB3E97953A}" type="pres">
      <dgm:prSet presAssocID="{BFDE726E-4C2A-47A6-BAF8-6CA074BD89CE}" presName="conn" presStyleLbl="parChTrans1D2" presStyleIdx="0" presStyleCnt="1"/>
      <dgm:spPr/>
    </dgm:pt>
    <dgm:pt modelId="{79441502-3517-4EB0-AB66-FB6E11437A98}" type="pres">
      <dgm:prSet presAssocID="{BFDE726E-4C2A-47A6-BAF8-6CA074BD89CE}" presName="extraNode" presStyleLbl="node1" presStyleIdx="0" presStyleCnt="4"/>
      <dgm:spPr/>
    </dgm:pt>
    <dgm:pt modelId="{C9BC5A5E-EDC5-4BB0-BDA1-EAEC0B10D859}" type="pres">
      <dgm:prSet presAssocID="{BFDE726E-4C2A-47A6-BAF8-6CA074BD89CE}" presName="dstNode" presStyleLbl="node1" presStyleIdx="0" presStyleCnt="4"/>
      <dgm:spPr/>
    </dgm:pt>
    <dgm:pt modelId="{5AA8A070-538A-409E-9D30-98827F1044A0}" type="pres">
      <dgm:prSet presAssocID="{77536324-C109-4E4B-8A81-239F3040B590}" presName="text_1" presStyleLbl="node1" presStyleIdx="0" presStyleCnt="4">
        <dgm:presLayoutVars>
          <dgm:bulletEnabled val="1"/>
        </dgm:presLayoutVars>
      </dgm:prSet>
      <dgm:spPr/>
    </dgm:pt>
    <dgm:pt modelId="{317DC462-12B9-4060-8C38-3D3FF657C1D9}" type="pres">
      <dgm:prSet presAssocID="{77536324-C109-4E4B-8A81-239F3040B590}" presName="accent_1" presStyleCnt="0"/>
      <dgm:spPr/>
    </dgm:pt>
    <dgm:pt modelId="{772C0354-458E-4923-8077-B44D737221E7}" type="pres">
      <dgm:prSet presAssocID="{77536324-C109-4E4B-8A81-239F3040B590}" presName="accentRepeatNode" presStyleLbl="solidFgAcc1" presStyleIdx="0" presStyleCnt="4"/>
      <dgm:spPr/>
    </dgm:pt>
    <dgm:pt modelId="{7FCEC574-B4E6-4554-919D-CDF2CFAC04C6}" type="pres">
      <dgm:prSet presAssocID="{74E5F3BA-4891-48E0-8E39-B5E5B4D90A86}" presName="text_2" presStyleLbl="node1" presStyleIdx="1" presStyleCnt="4">
        <dgm:presLayoutVars>
          <dgm:bulletEnabled val="1"/>
        </dgm:presLayoutVars>
      </dgm:prSet>
      <dgm:spPr/>
    </dgm:pt>
    <dgm:pt modelId="{DFBE17E9-2AAE-4868-A9D4-F5C4406F4B87}" type="pres">
      <dgm:prSet presAssocID="{74E5F3BA-4891-48E0-8E39-B5E5B4D90A86}" presName="accent_2" presStyleCnt="0"/>
      <dgm:spPr/>
    </dgm:pt>
    <dgm:pt modelId="{EB9D433C-6854-42EE-BFB7-5C306884478E}" type="pres">
      <dgm:prSet presAssocID="{74E5F3BA-4891-48E0-8E39-B5E5B4D90A86}" presName="accentRepeatNode" presStyleLbl="solidFgAcc1" presStyleIdx="1" presStyleCnt="4"/>
      <dgm:spPr/>
    </dgm:pt>
    <dgm:pt modelId="{C8BD38CA-3AA5-4844-A7BC-B9C162500939}" type="pres">
      <dgm:prSet presAssocID="{73D4E0BA-3A89-4C0F-BFAF-D1401F04B4AC}" presName="text_3" presStyleLbl="node1" presStyleIdx="2" presStyleCnt="4">
        <dgm:presLayoutVars>
          <dgm:bulletEnabled val="1"/>
        </dgm:presLayoutVars>
      </dgm:prSet>
      <dgm:spPr/>
    </dgm:pt>
    <dgm:pt modelId="{22E5A020-97B3-40A9-A4A0-5EFBDEEF7AD1}" type="pres">
      <dgm:prSet presAssocID="{73D4E0BA-3A89-4C0F-BFAF-D1401F04B4AC}" presName="accent_3" presStyleCnt="0"/>
      <dgm:spPr/>
    </dgm:pt>
    <dgm:pt modelId="{950851E3-D131-49E6-B776-B705A0B881AB}" type="pres">
      <dgm:prSet presAssocID="{73D4E0BA-3A89-4C0F-BFAF-D1401F04B4AC}" presName="accentRepeatNode" presStyleLbl="solidFgAcc1" presStyleIdx="2" presStyleCnt="4"/>
      <dgm:spPr/>
    </dgm:pt>
    <dgm:pt modelId="{C4B7C9F5-F43E-4A09-9296-545BF42B6F03}" type="pres">
      <dgm:prSet presAssocID="{DBD4A6DD-33DC-4D52-B95B-340294EE494F}" presName="text_4" presStyleLbl="node1" presStyleIdx="3" presStyleCnt="4">
        <dgm:presLayoutVars>
          <dgm:bulletEnabled val="1"/>
        </dgm:presLayoutVars>
      </dgm:prSet>
      <dgm:spPr/>
    </dgm:pt>
    <dgm:pt modelId="{8B81FFB0-B92B-4DAB-9BD6-4E785FA2CF26}" type="pres">
      <dgm:prSet presAssocID="{DBD4A6DD-33DC-4D52-B95B-340294EE494F}" presName="accent_4" presStyleCnt="0"/>
      <dgm:spPr/>
    </dgm:pt>
    <dgm:pt modelId="{620BE428-CE8F-4370-B64E-8FAB9CB2E2F8}" type="pres">
      <dgm:prSet presAssocID="{DBD4A6DD-33DC-4D52-B95B-340294EE494F}" presName="accentRepeatNode" presStyleLbl="solidFgAcc1" presStyleIdx="3" presStyleCnt="4"/>
      <dgm:spPr/>
    </dgm:pt>
  </dgm:ptLst>
  <dgm:cxnLst>
    <dgm:cxn modelId="{214B7306-4963-49F4-AED0-1CEBA2E48882}" srcId="{BFDE726E-4C2A-47A6-BAF8-6CA074BD89CE}" destId="{74E5F3BA-4891-48E0-8E39-B5E5B4D90A86}" srcOrd="1" destOrd="0" parTransId="{115171BE-92B2-41C4-9889-E847F0D4316F}" sibTransId="{A705FE0D-8624-4A82-AA3C-C4502D915517}"/>
    <dgm:cxn modelId="{C3510908-1D73-4C93-B05A-3FAB7DE99F4E}" type="presOf" srcId="{77536324-C109-4E4B-8A81-239F3040B590}" destId="{5AA8A070-538A-409E-9D30-98827F1044A0}" srcOrd="0" destOrd="0" presId="urn:microsoft.com/office/officeart/2008/layout/VerticalCurvedList"/>
    <dgm:cxn modelId="{7E17DD31-EE44-4E0F-AAA4-A1374DF6F6D2}" srcId="{BFDE726E-4C2A-47A6-BAF8-6CA074BD89CE}" destId="{73D4E0BA-3A89-4C0F-BFAF-D1401F04B4AC}" srcOrd="2" destOrd="0" parTransId="{5BD60A5B-4E38-48A3-BDBC-92CC3266136B}" sibTransId="{4F8F7271-227E-46D7-B5D4-BF6C362178A1}"/>
    <dgm:cxn modelId="{A2371043-3AC9-48E6-B072-E5AB1A95DE90}" type="presOf" srcId="{B9D0D067-1859-47A9-B267-80F65B123CBB}" destId="{5B496C3B-1C76-497C-AB4B-CFCB3E97953A}" srcOrd="0" destOrd="0" presId="urn:microsoft.com/office/officeart/2008/layout/VerticalCurvedList"/>
    <dgm:cxn modelId="{575C4771-7505-4C5A-A44D-71E3E974EA38}" type="presOf" srcId="{73D4E0BA-3A89-4C0F-BFAF-D1401F04B4AC}" destId="{C8BD38CA-3AA5-4844-A7BC-B9C162500939}" srcOrd="0" destOrd="0" presId="urn:microsoft.com/office/officeart/2008/layout/VerticalCurvedList"/>
    <dgm:cxn modelId="{34AC32A4-4D61-4C45-B39B-0969FF62E8E1}" type="presOf" srcId="{74E5F3BA-4891-48E0-8E39-B5E5B4D90A86}" destId="{7FCEC574-B4E6-4554-919D-CDF2CFAC04C6}" srcOrd="0" destOrd="0" presId="urn:microsoft.com/office/officeart/2008/layout/VerticalCurvedList"/>
    <dgm:cxn modelId="{F28066A7-9C74-46F8-AA9D-214C039DD1A6}" type="presOf" srcId="{BFDE726E-4C2A-47A6-BAF8-6CA074BD89CE}" destId="{2146C2BC-B47E-434A-9D44-FDA4C2B45DDC}" srcOrd="0" destOrd="0" presId="urn:microsoft.com/office/officeart/2008/layout/VerticalCurvedList"/>
    <dgm:cxn modelId="{EA993AB5-DAE6-4BB9-A9BD-EF9ECFAFC76C}" srcId="{BFDE726E-4C2A-47A6-BAF8-6CA074BD89CE}" destId="{77536324-C109-4E4B-8A81-239F3040B590}" srcOrd="0" destOrd="0" parTransId="{4487E597-4471-490F-A97E-34BEF6B64F16}" sibTransId="{B9D0D067-1859-47A9-B267-80F65B123CBB}"/>
    <dgm:cxn modelId="{509EE2C0-D7F7-40A0-8AF1-3A74E1DDD305}" srcId="{BFDE726E-4C2A-47A6-BAF8-6CA074BD89CE}" destId="{DBD4A6DD-33DC-4D52-B95B-340294EE494F}" srcOrd="3" destOrd="0" parTransId="{A356AD60-741E-4B5D-8DB8-56804E793275}" sibTransId="{3398DDBF-7D25-4925-87D3-696F74F7604C}"/>
    <dgm:cxn modelId="{E23403C9-D620-4C54-81B5-BCB8CB2A8BC0}" type="presOf" srcId="{DBD4A6DD-33DC-4D52-B95B-340294EE494F}" destId="{C4B7C9F5-F43E-4A09-9296-545BF42B6F03}" srcOrd="0" destOrd="0" presId="urn:microsoft.com/office/officeart/2008/layout/VerticalCurvedList"/>
    <dgm:cxn modelId="{C623EAC6-341F-48D1-936D-317D420AB430}" type="presParOf" srcId="{2146C2BC-B47E-434A-9D44-FDA4C2B45DDC}" destId="{996E24F8-7172-404D-B29B-6BEC52A78413}" srcOrd="0" destOrd="0" presId="urn:microsoft.com/office/officeart/2008/layout/VerticalCurvedList"/>
    <dgm:cxn modelId="{08B00241-4B6F-47FF-A9D4-F2FE6AEC7584}" type="presParOf" srcId="{996E24F8-7172-404D-B29B-6BEC52A78413}" destId="{BE78570F-B394-423E-9F11-0BB16FA9974E}" srcOrd="0" destOrd="0" presId="urn:microsoft.com/office/officeart/2008/layout/VerticalCurvedList"/>
    <dgm:cxn modelId="{A6B8F5A9-6727-48B3-B864-A5A5B322AF41}" type="presParOf" srcId="{BE78570F-B394-423E-9F11-0BB16FA9974E}" destId="{3978474C-1FA3-40CA-A449-74F6181A6AAF}" srcOrd="0" destOrd="0" presId="urn:microsoft.com/office/officeart/2008/layout/VerticalCurvedList"/>
    <dgm:cxn modelId="{6FE3461A-EB07-48F6-B8E7-B3DE88E70D0A}" type="presParOf" srcId="{BE78570F-B394-423E-9F11-0BB16FA9974E}" destId="{5B496C3B-1C76-497C-AB4B-CFCB3E97953A}" srcOrd="1" destOrd="0" presId="urn:microsoft.com/office/officeart/2008/layout/VerticalCurvedList"/>
    <dgm:cxn modelId="{BDBB3F95-CA6D-470C-A57A-0FD97A5A46DA}" type="presParOf" srcId="{BE78570F-B394-423E-9F11-0BB16FA9974E}" destId="{79441502-3517-4EB0-AB66-FB6E11437A98}" srcOrd="2" destOrd="0" presId="urn:microsoft.com/office/officeart/2008/layout/VerticalCurvedList"/>
    <dgm:cxn modelId="{8FA935B7-FBA3-4F1E-A579-AEE4BE69966D}" type="presParOf" srcId="{BE78570F-B394-423E-9F11-0BB16FA9974E}" destId="{C9BC5A5E-EDC5-4BB0-BDA1-EAEC0B10D859}" srcOrd="3" destOrd="0" presId="urn:microsoft.com/office/officeart/2008/layout/VerticalCurvedList"/>
    <dgm:cxn modelId="{337F3CC2-E280-48F7-835B-E3E75756FC2B}" type="presParOf" srcId="{996E24F8-7172-404D-B29B-6BEC52A78413}" destId="{5AA8A070-538A-409E-9D30-98827F1044A0}" srcOrd="1" destOrd="0" presId="urn:microsoft.com/office/officeart/2008/layout/VerticalCurvedList"/>
    <dgm:cxn modelId="{A496A001-82AC-4E3D-AA8C-29C02BCD1B9C}" type="presParOf" srcId="{996E24F8-7172-404D-B29B-6BEC52A78413}" destId="{317DC462-12B9-4060-8C38-3D3FF657C1D9}" srcOrd="2" destOrd="0" presId="urn:microsoft.com/office/officeart/2008/layout/VerticalCurvedList"/>
    <dgm:cxn modelId="{FB635A08-AFDB-4F7B-B583-AADF5F62ECE1}" type="presParOf" srcId="{317DC462-12B9-4060-8C38-3D3FF657C1D9}" destId="{772C0354-458E-4923-8077-B44D737221E7}" srcOrd="0" destOrd="0" presId="urn:microsoft.com/office/officeart/2008/layout/VerticalCurvedList"/>
    <dgm:cxn modelId="{D35EBF01-C682-4128-8EE3-26A3C6D26CC7}" type="presParOf" srcId="{996E24F8-7172-404D-B29B-6BEC52A78413}" destId="{7FCEC574-B4E6-4554-919D-CDF2CFAC04C6}" srcOrd="3" destOrd="0" presId="urn:microsoft.com/office/officeart/2008/layout/VerticalCurvedList"/>
    <dgm:cxn modelId="{C0EB9087-E957-41E5-B599-99D204D861C9}" type="presParOf" srcId="{996E24F8-7172-404D-B29B-6BEC52A78413}" destId="{DFBE17E9-2AAE-4868-A9D4-F5C4406F4B87}" srcOrd="4" destOrd="0" presId="urn:microsoft.com/office/officeart/2008/layout/VerticalCurvedList"/>
    <dgm:cxn modelId="{A47CEC2D-3B21-41B0-9DE4-81EDBDD8E3BE}" type="presParOf" srcId="{DFBE17E9-2AAE-4868-A9D4-F5C4406F4B87}" destId="{EB9D433C-6854-42EE-BFB7-5C306884478E}" srcOrd="0" destOrd="0" presId="urn:microsoft.com/office/officeart/2008/layout/VerticalCurvedList"/>
    <dgm:cxn modelId="{0B3BA6D9-2E50-4A53-931D-3B4504CC83AB}" type="presParOf" srcId="{996E24F8-7172-404D-B29B-6BEC52A78413}" destId="{C8BD38CA-3AA5-4844-A7BC-B9C162500939}" srcOrd="5" destOrd="0" presId="urn:microsoft.com/office/officeart/2008/layout/VerticalCurvedList"/>
    <dgm:cxn modelId="{2E4130EE-ED63-4E52-B3DD-FBF9B9C1B102}" type="presParOf" srcId="{996E24F8-7172-404D-B29B-6BEC52A78413}" destId="{22E5A020-97B3-40A9-A4A0-5EFBDEEF7AD1}" srcOrd="6" destOrd="0" presId="urn:microsoft.com/office/officeart/2008/layout/VerticalCurvedList"/>
    <dgm:cxn modelId="{DFB01EFB-A9EB-416A-9259-468AF1C2363C}" type="presParOf" srcId="{22E5A020-97B3-40A9-A4A0-5EFBDEEF7AD1}" destId="{950851E3-D131-49E6-B776-B705A0B881AB}" srcOrd="0" destOrd="0" presId="urn:microsoft.com/office/officeart/2008/layout/VerticalCurvedList"/>
    <dgm:cxn modelId="{8EADDE5D-E593-4646-A1AF-F2ED7723EAC4}" type="presParOf" srcId="{996E24F8-7172-404D-B29B-6BEC52A78413}" destId="{C4B7C9F5-F43E-4A09-9296-545BF42B6F03}" srcOrd="7" destOrd="0" presId="urn:microsoft.com/office/officeart/2008/layout/VerticalCurvedList"/>
    <dgm:cxn modelId="{878A0874-0D31-4E9F-A658-A5DED6DBF21B}" type="presParOf" srcId="{996E24F8-7172-404D-B29B-6BEC52A78413}" destId="{8B81FFB0-B92B-4DAB-9BD6-4E785FA2CF26}" srcOrd="8" destOrd="0" presId="urn:microsoft.com/office/officeart/2008/layout/VerticalCurvedList"/>
    <dgm:cxn modelId="{4509A0A6-5676-4233-98CC-7E9456A64798}" type="presParOf" srcId="{8B81FFB0-B92B-4DAB-9BD6-4E785FA2CF26}" destId="{620BE428-CE8F-4370-B64E-8FAB9CB2E2F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D99A9-8815-1A46-B509-6C9F81C4BDF2}">
      <dsp:nvSpPr>
        <dsp:cNvPr id="0" name=""/>
        <dsp:cNvSpPr/>
      </dsp:nvSpPr>
      <dsp:spPr>
        <a:xfrm>
          <a:off x="6543546" y="2327635"/>
          <a:ext cx="1577267" cy="523188"/>
        </a:xfrm>
        <a:custGeom>
          <a:avLst/>
          <a:gdLst/>
          <a:ahLst/>
          <a:cxnLst/>
          <a:rect l="0" t="0" r="0" b="0"/>
          <a:pathLst>
            <a:path>
              <a:moveTo>
                <a:pt x="0" y="0"/>
              </a:moveTo>
              <a:lnTo>
                <a:pt x="0" y="391409"/>
              </a:lnTo>
              <a:lnTo>
                <a:pt x="1577267" y="391409"/>
              </a:lnTo>
              <a:lnTo>
                <a:pt x="1577267" y="52318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33CF14-4B0B-4644-A245-7451CFE7B0A0}">
      <dsp:nvSpPr>
        <dsp:cNvPr id="0" name=""/>
        <dsp:cNvSpPr/>
      </dsp:nvSpPr>
      <dsp:spPr>
        <a:xfrm>
          <a:off x="4558053" y="966846"/>
          <a:ext cx="1985492" cy="457501"/>
        </a:xfrm>
        <a:custGeom>
          <a:avLst/>
          <a:gdLst/>
          <a:ahLst/>
          <a:cxnLst/>
          <a:rect l="0" t="0" r="0" b="0"/>
          <a:pathLst>
            <a:path>
              <a:moveTo>
                <a:pt x="0" y="0"/>
              </a:moveTo>
              <a:lnTo>
                <a:pt x="0" y="325722"/>
              </a:lnTo>
              <a:lnTo>
                <a:pt x="1985492" y="325722"/>
              </a:lnTo>
              <a:lnTo>
                <a:pt x="1985492" y="45750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A5F88B-DEB4-D74C-A073-1F7D83A84DF2}">
      <dsp:nvSpPr>
        <dsp:cNvPr id="0" name=""/>
        <dsp:cNvSpPr/>
      </dsp:nvSpPr>
      <dsp:spPr>
        <a:xfrm>
          <a:off x="3075613" y="2327635"/>
          <a:ext cx="3152853" cy="523188"/>
        </a:xfrm>
        <a:custGeom>
          <a:avLst/>
          <a:gdLst/>
          <a:ahLst/>
          <a:cxnLst/>
          <a:rect l="0" t="0" r="0" b="0"/>
          <a:pathLst>
            <a:path>
              <a:moveTo>
                <a:pt x="0" y="0"/>
              </a:moveTo>
              <a:lnTo>
                <a:pt x="0" y="391409"/>
              </a:lnTo>
              <a:lnTo>
                <a:pt x="3152853" y="391409"/>
              </a:lnTo>
              <a:lnTo>
                <a:pt x="3152853" y="52318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9E3813-2572-5545-9550-B3636EF1875B}">
      <dsp:nvSpPr>
        <dsp:cNvPr id="0" name=""/>
        <dsp:cNvSpPr/>
      </dsp:nvSpPr>
      <dsp:spPr>
        <a:xfrm>
          <a:off x="3075613" y="2327635"/>
          <a:ext cx="1356546" cy="523188"/>
        </a:xfrm>
        <a:custGeom>
          <a:avLst/>
          <a:gdLst/>
          <a:ahLst/>
          <a:cxnLst/>
          <a:rect l="0" t="0" r="0" b="0"/>
          <a:pathLst>
            <a:path>
              <a:moveTo>
                <a:pt x="0" y="0"/>
              </a:moveTo>
              <a:lnTo>
                <a:pt x="0" y="391409"/>
              </a:lnTo>
              <a:lnTo>
                <a:pt x="1356546" y="391409"/>
              </a:lnTo>
              <a:lnTo>
                <a:pt x="1356546" y="52318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26C2FB-C341-CD40-A40F-8EBC6A27B008}">
      <dsp:nvSpPr>
        <dsp:cNvPr id="0" name=""/>
        <dsp:cNvSpPr/>
      </dsp:nvSpPr>
      <dsp:spPr>
        <a:xfrm>
          <a:off x="2542928" y="2327635"/>
          <a:ext cx="532684" cy="523188"/>
        </a:xfrm>
        <a:custGeom>
          <a:avLst/>
          <a:gdLst/>
          <a:ahLst/>
          <a:cxnLst/>
          <a:rect l="0" t="0" r="0" b="0"/>
          <a:pathLst>
            <a:path>
              <a:moveTo>
                <a:pt x="532684" y="0"/>
              </a:moveTo>
              <a:lnTo>
                <a:pt x="532684" y="391409"/>
              </a:lnTo>
              <a:lnTo>
                <a:pt x="0" y="391409"/>
              </a:lnTo>
              <a:lnTo>
                <a:pt x="0" y="52318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5607A0-4790-4749-AF10-419683BE10A0}">
      <dsp:nvSpPr>
        <dsp:cNvPr id="0" name=""/>
        <dsp:cNvSpPr/>
      </dsp:nvSpPr>
      <dsp:spPr>
        <a:xfrm>
          <a:off x="711394" y="2327635"/>
          <a:ext cx="2364219" cy="523188"/>
        </a:xfrm>
        <a:custGeom>
          <a:avLst/>
          <a:gdLst/>
          <a:ahLst/>
          <a:cxnLst/>
          <a:rect l="0" t="0" r="0" b="0"/>
          <a:pathLst>
            <a:path>
              <a:moveTo>
                <a:pt x="2364219" y="0"/>
              </a:moveTo>
              <a:lnTo>
                <a:pt x="2364219" y="391409"/>
              </a:lnTo>
              <a:lnTo>
                <a:pt x="0" y="391409"/>
              </a:lnTo>
              <a:lnTo>
                <a:pt x="0" y="52318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A8B5E8-A3C6-CC43-A963-B6CE46A6E828}">
      <dsp:nvSpPr>
        <dsp:cNvPr id="0" name=""/>
        <dsp:cNvSpPr/>
      </dsp:nvSpPr>
      <dsp:spPr>
        <a:xfrm>
          <a:off x="3075613" y="966846"/>
          <a:ext cx="1482440" cy="457501"/>
        </a:xfrm>
        <a:custGeom>
          <a:avLst/>
          <a:gdLst/>
          <a:ahLst/>
          <a:cxnLst/>
          <a:rect l="0" t="0" r="0" b="0"/>
          <a:pathLst>
            <a:path>
              <a:moveTo>
                <a:pt x="1482440" y="0"/>
              </a:moveTo>
              <a:lnTo>
                <a:pt x="1482440" y="325722"/>
              </a:lnTo>
              <a:lnTo>
                <a:pt x="0" y="325722"/>
              </a:lnTo>
              <a:lnTo>
                <a:pt x="0" y="45750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0351B-6549-1D41-90DE-92FC024D1CC4}">
      <dsp:nvSpPr>
        <dsp:cNvPr id="0" name=""/>
        <dsp:cNvSpPr/>
      </dsp:nvSpPr>
      <dsp:spPr>
        <a:xfrm>
          <a:off x="3846804" y="63559"/>
          <a:ext cx="1422499" cy="90328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5B4068E-264B-5448-9A13-1B23868C69B8}">
      <dsp:nvSpPr>
        <dsp:cNvPr id="0" name=""/>
        <dsp:cNvSpPr/>
      </dsp:nvSpPr>
      <dsp:spPr>
        <a:xfrm>
          <a:off x="4004859" y="213712"/>
          <a:ext cx="1422499" cy="9032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b="1" kern="1200" dirty="0"/>
            <a:t>Unidad de Control, Evaluación y Mejora de la Gestión Pública</a:t>
          </a:r>
        </a:p>
      </dsp:txBody>
      <dsp:txXfrm>
        <a:off x="4031315" y="240168"/>
        <a:ext cx="1369587" cy="850375"/>
      </dsp:txXfrm>
    </dsp:sp>
    <dsp:sp modelId="{8240C567-B300-7A47-B8F9-473BC0590DD1}">
      <dsp:nvSpPr>
        <dsp:cNvPr id="0" name=""/>
        <dsp:cNvSpPr/>
      </dsp:nvSpPr>
      <dsp:spPr>
        <a:xfrm>
          <a:off x="2364364" y="1424348"/>
          <a:ext cx="1422499" cy="90328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4FAC967-5D94-4742-A067-D7066C6EB475}">
      <dsp:nvSpPr>
        <dsp:cNvPr id="0" name=""/>
        <dsp:cNvSpPr/>
      </dsp:nvSpPr>
      <dsp:spPr>
        <a:xfrm>
          <a:off x="2522419" y="1574500"/>
          <a:ext cx="1422499" cy="90328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MX" sz="1200" b="1" kern="1200" dirty="0"/>
            <a:t>Subsecretaría de Combate a la Corrupción</a:t>
          </a:r>
        </a:p>
      </dsp:txBody>
      <dsp:txXfrm>
        <a:off x="2548875" y="1600956"/>
        <a:ext cx="1369587" cy="850375"/>
      </dsp:txXfrm>
    </dsp:sp>
    <dsp:sp modelId="{6D998E17-C6BE-0441-8CFB-1C755BFE547B}">
      <dsp:nvSpPr>
        <dsp:cNvPr id="0" name=""/>
        <dsp:cNvSpPr/>
      </dsp:nvSpPr>
      <dsp:spPr>
        <a:xfrm>
          <a:off x="144" y="2850823"/>
          <a:ext cx="1422499" cy="117293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0968D0E-85FC-D442-B371-D3CAF57FC4F2}">
      <dsp:nvSpPr>
        <dsp:cNvPr id="0" name=""/>
        <dsp:cNvSpPr/>
      </dsp:nvSpPr>
      <dsp:spPr>
        <a:xfrm>
          <a:off x="158199" y="3000976"/>
          <a:ext cx="1422499" cy="117293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MX" sz="800" b="1" u="none" kern="1200" dirty="0">
              <a:effectLst>
                <a:outerShdw blurRad="38100" dist="38100" dir="2700000" algn="tl">
                  <a:srgbClr val="000000">
                    <a:alpha val="43137"/>
                  </a:srgbClr>
                </a:outerShdw>
              </a:effectLst>
            </a:rPr>
            <a:t>Unidad de Control, Evaluación y Mejora de la Gestión Pública</a:t>
          </a:r>
          <a:r>
            <a:rPr lang="es-MX" sz="800" b="0" u="none" kern="1200" dirty="0">
              <a:effectLst>
                <a:outerShdw blurRad="38100" dist="38100" dir="2700000" algn="tl">
                  <a:srgbClr val="000000">
                    <a:alpha val="43137"/>
                  </a:srgbClr>
                </a:outerShdw>
              </a:effectLst>
            </a:rPr>
            <a:t>: </a:t>
          </a:r>
        </a:p>
        <a:p>
          <a:pPr marL="0" lvl="0" indent="0" algn="ctr" defTabSz="355600">
            <a:lnSpc>
              <a:spcPct val="90000"/>
            </a:lnSpc>
            <a:spcBef>
              <a:spcPct val="0"/>
            </a:spcBef>
            <a:spcAft>
              <a:spcPct val="35000"/>
            </a:spcAft>
            <a:buNone/>
          </a:pPr>
          <a:r>
            <a:rPr lang="es-MX" sz="900" b="0" u="none" kern="1200" dirty="0"/>
            <a:t>Dirección General de Control Gubernamental</a:t>
          </a:r>
        </a:p>
      </dsp:txBody>
      <dsp:txXfrm>
        <a:off x="192553" y="3035330"/>
        <a:ext cx="1353791" cy="1104228"/>
      </dsp:txXfrm>
    </dsp:sp>
    <dsp:sp modelId="{273720D1-0F0C-FD42-9F66-D0DCA08052D9}">
      <dsp:nvSpPr>
        <dsp:cNvPr id="0" name=""/>
        <dsp:cNvSpPr/>
      </dsp:nvSpPr>
      <dsp:spPr>
        <a:xfrm>
          <a:off x="1738754" y="2850823"/>
          <a:ext cx="1608348" cy="117293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3CC9846-96C0-5349-9D2E-FFE544AEB12D}">
      <dsp:nvSpPr>
        <dsp:cNvPr id="0" name=""/>
        <dsp:cNvSpPr/>
      </dsp:nvSpPr>
      <dsp:spPr>
        <a:xfrm>
          <a:off x="1896810" y="3000976"/>
          <a:ext cx="1608348" cy="117293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MX" sz="800" b="1" kern="1200" dirty="0"/>
            <a:t>Unidad de Auditoría Gubernamental: </a:t>
          </a:r>
        </a:p>
        <a:p>
          <a:pPr marL="0" lvl="0" indent="0" algn="ctr" defTabSz="355600">
            <a:lnSpc>
              <a:spcPct val="90000"/>
            </a:lnSpc>
            <a:spcBef>
              <a:spcPct val="0"/>
            </a:spcBef>
            <a:spcAft>
              <a:spcPct val="35000"/>
            </a:spcAft>
            <a:buNone/>
          </a:pPr>
          <a:r>
            <a:rPr lang="es-MX" sz="800" kern="1200" dirty="0"/>
            <a:t>Dirección General de Auditoría al Desempeño de la Gestión Gubernamental; </a:t>
          </a:r>
        </a:p>
        <a:p>
          <a:pPr marL="0" lvl="0" indent="0" algn="ctr" defTabSz="355600">
            <a:lnSpc>
              <a:spcPct val="90000"/>
            </a:lnSpc>
            <a:spcBef>
              <a:spcPct val="0"/>
            </a:spcBef>
            <a:spcAft>
              <a:spcPct val="35000"/>
            </a:spcAft>
            <a:buNone/>
          </a:pPr>
          <a:r>
            <a:rPr lang="es-MX" sz="800" kern="1200" dirty="0"/>
            <a:t>Dirección General de Auditoría a la Operación Regional, y </a:t>
          </a:r>
        </a:p>
        <a:p>
          <a:pPr marL="0" lvl="0" indent="0" algn="ctr" defTabSz="355600">
            <a:lnSpc>
              <a:spcPct val="90000"/>
            </a:lnSpc>
            <a:spcBef>
              <a:spcPct val="0"/>
            </a:spcBef>
            <a:spcAft>
              <a:spcPct val="35000"/>
            </a:spcAft>
            <a:buNone/>
          </a:pPr>
          <a:r>
            <a:rPr lang="es-MX" sz="800" kern="1200" dirty="0"/>
            <a:t>Coordinación de Auditoría Financiera y de Cumplimiento; </a:t>
          </a:r>
        </a:p>
      </dsp:txBody>
      <dsp:txXfrm>
        <a:off x="1931164" y="3035330"/>
        <a:ext cx="1539640" cy="1104228"/>
      </dsp:txXfrm>
    </dsp:sp>
    <dsp:sp modelId="{E09BC314-819E-FF48-8353-F36851C66908}">
      <dsp:nvSpPr>
        <dsp:cNvPr id="0" name=""/>
        <dsp:cNvSpPr/>
      </dsp:nvSpPr>
      <dsp:spPr>
        <a:xfrm>
          <a:off x="3663214" y="2850823"/>
          <a:ext cx="1537892" cy="117293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1FBC465-7255-994F-BD64-4B428484BF19}">
      <dsp:nvSpPr>
        <dsp:cNvPr id="0" name=""/>
        <dsp:cNvSpPr/>
      </dsp:nvSpPr>
      <dsp:spPr>
        <a:xfrm>
          <a:off x="3821269" y="3000976"/>
          <a:ext cx="1537892" cy="117293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MX" sz="900" b="1" kern="1200" dirty="0"/>
            <a:t>Unidad de Auditoría a Contrataciones Públicas: </a:t>
          </a:r>
        </a:p>
        <a:p>
          <a:pPr marL="0" lvl="0" indent="0" algn="ctr" defTabSz="400050">
            <a:lnSpc>
              <a:spcPct val="90000"/>
            </a:lnSpc>
            <a:spcBef>
              <a:spcPct val="0"/>
            </a:spcBef>
            <a:spcAft>
              <a:spcPct val="35000"/>
            </a:spcAft>
            <a:buNone/>
          </a:pPr>
          <a:r>
            <a:rPr lang="es-MX" sz="900" kern="1200" dirty="0"/>
            <a:t>Dirección General de Auditoría a Adquisiciones y a Obra Pública, y </a:t>
          </a:r>
        </a:p>
        <a:p>
          <a:pPr marL="0" lvl="0" indent="0" algn="ctr" defTabSz="400050">
            <a:lnSpc>
              <a:spcPct val="90000"/>
            </a:lnSpc>
            <a:spcBef>
              <a:spcPct val="0"/>
            </a:spcBef>
            <a:spcAft>
              <a:spcPct val="35000"/>
            </a:spcAft>
            <a:buNone/>
          </a:pPr>
          <a:r>
            <a:rPr lang="es-MX" sz="900" kern="1200" dirty="0"/>
            <a:t>Dirección de Políticas de Fiscalización de Contrataciones Públicas</a:t>
          </a:r>
        </a:p>
      </dsp:txBody>
      <dsp:txXfrm>
        <a:off x="3855623" y="3035330"/>
        <a:ext cx="1469184" cy="1104228"/>
      </dsp:txXfrm>
    </dsp:sp>
    <dsp:sp modelId="{3F541C65-3ADC-DE4A-A9B4-445DAE5917BC}">
      <dsp:nvSpPr>
        <dsp:cNvPr id="0" name=""/>
        <dsp:cNvSpPr/>
      </dsp:nvSpPr>
      <dsp:spPr>
        <a:xfrm>
          <a:off x="5517217" y="2850823"/>
          <a:ext cx="1422499" cy="117293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52721C5-918E-5545-833A-FF745B8E3E1D}">
      <dsp:nvSpPr>
        <dsp:cNvPr id="0" name=""/>
        <dsp:cNvSpPr/>
      </dsp:nvSpPr>
      <dsp:spPr>
        <a:xfrm>
          <a:off x="5675273" y="3000976"/>
          <a:ext cx="1422499" cy="117293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MX" sz="1000" b="1" kern="1200" dirty="0"/>
            <a:t>Dirección General de Fiscalización del Patrimonio Público Federal</a:t>
          </a:r>
        </a:p>
      </dsp:txBody>
      <dsp:txXfrm>
        <a:off x="5709627" y="3035330"/>
        <a:ext cx="1353791" cy="1104228"/>
      </dsp:txXfrm>
    </dsp:sp>
    <dsp:sp modelId="{4A87E833-D50B-6E4D-BA43-1734C4129BA9}">
      <dsp:nvSpPr>
        <dsp:cNvPr id="0" name=""/>
        <dsp:cNvSpPr/>
      </dsp:nvSpPr>
      <dsp:spPr>
        <a:xfrm>
          <a:off x="5832297" y="1424348"/>
          <a:ext cx="1422499" cy="90328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3A90C9A-E99D-3244-AA8F-D42EC50DBA29}">
      <dsp:nvSpPr>
        <dsp:cNvPr id="0" name=""/>
        <dsp:cNvSpPr/>
      </dsp:nvSpPr>
      <dsp:spPr>
        <a:xfrm>
          <a:off x="5990352" y="1574500"/>
          <a:ext cx="1422499" cy="90328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MX" sz="1200" b="1" kern="1200" dirty="0"/>
            <a:t>Subsecretaría de Control y Auditoria de la Gestión pública. </a:t>
          </a:r>
        </a:p>
      </dsp:txBody>
      <dsp:txXfrm>
        <a:off x="6016808" y="1600956"/>
        <a:ext cx="1369587" cy="850375"/>
      </dsp:txXfrm>
    </dsp:sp>
    <dsp:sp modelId="{3F3A23F1-478F-6C4B-9C2B-3BAB9EDC5B3F}">
      <dsp:nvSpPr>
        <dsp:cNvPr id="0" name=""/>
        <dsp:cNvSpPr/>
      </dsp:nvSpPr>
      <dsp:spPr>
        <a:xfrm>
          <a:off x="7255827" y="2850823"/>
          <a:ext cx="1729972" cy="117785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B5C8645-A96A-CB48-B462-202B024767BA}">
      <dsp:nvSpPr>
        <dsp:cNvPr id="0" name=""/>
        <dsp:cNvSpPr/>
      </dsp:nvSpPr>
      <dsp:spPr>
        <a:xfrm>
          <a:off x="7413883" y="3000976"/>
          <a:ext cx="1729972" cy="117785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MX" sz="800" kern="1200" dirty="0"/>
            <a:t>1. Unidad de control y auditoria a obra publica</a:t>
          </a:r>
        </a:p>
        <a:p>
          <a:pPr marL="0" lvl="0" indent="0" algn="ctr" defTabSz="355600">
            <a:lnSpc>
              <a:spcPct val="90000"/>
            </a:lnSpc>
            <a:spcBef>
              <a:spcPct val="0"/>
            </a:spcBef>
            <a:spcAft>
              <a:spcPct val="35000"/>
            </a:spcAft>
            <a:buNone/>
          </a:pPr>
          <a:r>
            <a:rPr lang="es-MX" sz="800" kern="1200" dirty="0"/>
            <a:t>2. Unidad de control y evaluación de la gestión pública</a:t>
          </a:r>
        </a:p>
        <a:p>
          <a:pPr marL="0" lvl="0" indent="0" algn="ctr" defTabSz="355600">
            <a:lnSpc>
              <a:spcPct val="90000"/>
            </a:lnSpc>
            <a:spcBef>
              <a:spcPct val="0"/>
            </a:spcBef>
            <a:spcAft>
              <a:spcPct val="35000"/>
            </a:spcAft>
            <a:buNone/>
          </a:pPr>
          <a:r>
            <a:rPr lang="es-MX" sz="800" kern="1200" dirty="0"/>
            <a:t>3. Unidad de auditoria gubernamental</a:t>
          </a:r>
        </a:p>
        <a:p>
          <a:pPr marL="0" lvl="0" indent="0" algn="ctr" defTabSz="355600">
            <a:lnSpc>
              <a:spcPct val="90000"/>
            </a:lnSpc>
            <a:spcBef>
              <a:spcPct val="0"/>
            </a:spcBef>
            <a:spcAft>
              <a:spcPct val="35000"/>
            </a:spcAft>
            <a:buNone/>
          </a:pPr>
          <a:r>
            <a:rPr lang="es-MX" sz="800" kern="1200" dirty="0"/>
            <a:t>4. Unidad de operación regional y contraloría social</a:t>
          </a:r>
        </a:p>
        <a:p>
          <a:pPr marL="0" lvl="0" indent="0" algn="ctr" defTabSz="355600">
            <a:lnSpc>
              <a:spcPct val="90000"/>
            </a:lnSpc>
            <a:spcBef>
              <a:spcPct val="0"/>
            </a:spcBef>
            <a:spcAft>
              <a:spcPct val="35000"/>
            </a:spcAft>
            <a:buNone/>
          </a:pPr>
          <a:r>
            <a:rPr lang="es-MX" sz="800" kern="1200" dirty="0"/>
            <a:t>5. Dirección general de auditoria externas</a:t>
          </a:r>
        </a:p>
      </dsp:txBody>
      <dsp:txXfrm>
        <a:off x="7448381" y="3035474"/>
        <a:ext cx="1660976" cy="1108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C458C-9C2D-49B4-8706-B6873DB3E86E}">
      <dsp:nvSpPr>
        <dsp:cNvPr id="0" name=""/>
        <dsp:cNvSpPr/>
      </dsp:nvSpPr>
      <dsp:spPr>
        <a:xfrm>
          <a:off x="367147" y="0"/>
          <a:ext cx="4161001" cy="228476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99F9C1-251C-439E-B1F6-42A0F5CDDF78}">
      <dsp:nvSpPr>
        <dsp:cNvPr id="0" name=""/>
        <dsp:cNvSpPr/>
      </dsp:nvSpPr>
      <dsp:spPr>
        <a:xfrm>
          <a:off x="2450" y="685430"/>
          <a:ext cx="1178408" cy="91390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dirty="0"/>
            <a:t>Captura de información en el SIA por parte de los OIC</a:t>
          </a:r>
        </a:p>
      </dsp:txBody>
      <dsp:txXfrm>
        <a:off x="47063" y="730043"/>
        <a:ext cx="1089182" cy="824680"/>
      </dsp:txXfrm>
    </dsp:sp>
    <dsp:sp modelId="{12BBBCC4-4EE8-488E-8B6F-7B54F1019798}">
      <dsp:nvSpPr>
        <dsp:cNvPr id="0" name=""/>
        <dsp:cNvSpPr/>
      </dsp:nvSpPr>
      <dsp:spPr>
        <a:xfrm>
          <a:off x="1239779" y="685430"/>
          <a:ext cx="1178408" cy="91390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dirty="0"/>
            <a:t>Análisis de la congruencia y razonabilidad de la información</a:t>
          </a:r>
        </a:p>
      </dsp:txBody>
      <dsp:txXfrm>
        <a:off x="1284392" y="730043"/>
        <a:ext cx="1089182" cy="824680"/>
      </dsp:txXfrm>
    </dsp:sp>
    <dsp:sp modelId="{BB9025F2-3448-4AA9-A830-6C38139011A7}">
      <dsp:nvSpPr>
        <dsp:cNvPr id="0" name=""/>
        <dsp:cNvSpPr/>
      </dsp:nvSpPr>
      <dsp:spPr>
        <a:xfrm>
          <a:off x="2477108" y="685430"/>
          <a:ext cx="1178408" cy="91390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dirty="0"/>
            <a:t>Generación y validación de reportes del SIA</a:t>
          </a:r>
        </a:p>
      </dsp:txBody>
      <dsp:txXfrm>
        <a:off x="2521721" y="730043"/>
        <a:ext cx="1089182" cy="824680"/>
      </dsp:txXfrm>
    </dsp:sp>
    <dsp:sp modelId="{DEDB8173-3171-472F-BA53-D569C8D203AE}">
      <dsp:nvSpPr>
        <dsp:cNvPr id="0" name=""/>
        <dsp:cNvSpPr/>
      </dsp:nvSpPr>
      <dsp:spPr>
        <a:xfrm>
          <a:off x="3714437" y="685430"/>
          <a:ext cx="1178408" cy="91390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dirty="0"/>
            <a:t>Elaboración de estadísticas para la preparación de informes</a:t>
          </a:r>
        </a:p>
      </dsp:txBody>
      <dsp:txXfrm>
        <a:off x="3759050" y="730043"/>
        <a:ext cx="1089182" cy="824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17F91-2459-446B-83E4-014F6504C2B1}">
      <dsp:nvSpPr>
        <dsp:cNvPr id="0" name=""/>
        <dsp:cNvSpPr/>
      </dsp:nvSpPr>
      <dsp:spPr>
        <a:xfrm>
          <a:off x="0" y="0"/>
          <a:ext cx="1639185" cy="347059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s-MX" sz="1200" kern="1200">
              <a:latin typeface="IBM Plex Sans Condensed"/>
              <a:ea typeface="IBM Plex Sans Condensed"/>
              <a:cs typeface="IBM Plex Sans Condensed"/>
              <a:sym typeface="IBM Plex Sans Condensed"/>
            </a:rPr>
            <a:t>Implementar el Sistema para Verificar y monitorear el cumplimiento de los objetivos y metas con base en indicadores. </a:t>
          </a:r>
          <a:endParaRPr lang="es-MX" sz="1200" kern="1200" dirty="0">
            <a:latin typeface="Arial Narrow" panose="020B0606020202030204" pitchFamily="34" charset="0"/>
          </a:endParaRPr>
        </a:p>
      </dsp:txBody>
      <dsp:txXfrm>
        <a:off x="0" y="1388237"/>
        <a:ext cx="1639185" cy="1388237"/>
      </dsp:txXfrm>
    </dsp:sp>
    <dsp:sp modelId="{50355093-42AF-49C5-B679-49EE7697596C}">
      <dsp:nvSpPr>
        <dsp:cNvPr id="0" name=""/>
        <dsp:cNvSpPr/>
      </dsp:nvSpPr>
      <dsp:spPr>
        <a:xfrm>
          <a:off x="241739" y="208235"/>
          <a:ext cx="1155707" cy="1155707"/>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DD3A7A-49B0-48C4-B14C-735AF98163EB}">
      <dsp:nvSpPr>
        <dsp:cNvPr id="0" name=""/>
        <dsp:cNvSpPr/>
      </dsp:nvSpPr>
      <dsp:spPr>
        <a:xfrm>
          <a:off x="1703687" y="0"/>
          <a:ext cx="1639185" cy="347059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MX" sz="1000" kern="1200">
              <a:latin typeface="IBM Plex Sans Condensed"/>
              <a:ea typeface="IBM Plex Sans Condensed"/>
              <a:cs typeface="IBM Plex Sans Condensed"/>
              <a:sym typeface="IBM Plex Sans Condensed"/>
            </a:rPr>
            <a:t>Vincular la planeación, programación, presupuestación, seguimiento, ejercicio de los recursos y la evaluación de las políticas públicas con otros mecanismos de evaluación. </a:t>
          </a:r>
          <a:endParaRPr lang="es-MX" sz="1000" kern="1200" dirty="0">
            <a:latin typeface="Arial Narrow" panose="020B0606020202030204" pitchFamily="34" charset="0"/>
          </a:endParaRPr>
        </a:p>
      </dsp:txBody>
      <dsp:txXfrm>
        <a:off x="1703687" y="1388237"/>
        <a:ext cx="1639185" cy="1388237"/>
      </dsp:txXfrm>
    </dsp:sp>
    <dsp:sp modelId="{E8564E50-9780-4F66-A84A-0706F529A7A4}">
      <dsp:nvSpPr>
        <dsp:cNvPr id="0" name=""/>
        <dsp:cNvSpPr/>
      </dsp:nvSpPr>
      <dsp:spPr>
        <a:xfrm>
          <a:off x="1930100" y="208235"/>
          <a:ext cx="1155707" cy="1155707"/>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6FF458-E14A-456A-BBE5-80B18570F58A}">
      <dsp:nvSpPr>
        <dsp:cNvPr id="0" name=""/>
        <dsp:cNvSpPr/>
      </dsp:nvSpPr>
      <dsp:spPr>
        <a:xfrm>
          <a:off x="3376723" y="0"/>
          <a:ext cx="1639185" cy="347059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MX" sz="1000" kern="1200">
              <a:latin typeface="IBM Plex Sans Condensed"/>
              <a:ea typeface="IBM Plex Sans Condensed"/>
              <a:cs typeface="IBM Plex Sans Condensed"/>
              <a:sym typeface="IBM Plex Sans Condensed"/>
            </a:rPr>
            <a:t>Proporcionar mediante Sistemas electrónicos información consolidada de los avances y resultados de la evaluación del desempeño de las políticas y programas públicos. </a:t>
          </a:r>
          <a:endParaRPr lang="es-ES" sz="1000" b="0" u="none" kern="1200" dirty="0">
            <a:latin typeface="Arial Narrow" panose="020B0606020202030204" pitchFamily="34" charset="0"/>
          </a:endParaRPr>
        </a:p>
      </dsp:txBody>
      <dsp:txXfrm>
        <a:off x="3376723" y="1388237"/>
        <a:ext cx="1639185" cy="1388237"/>
      </dsp:txXfrm>
    </dsp:sp>
    <dsp:sp modelId="{ACCC57E5-A380-46FD-A60F-769D810DF19B}">
      <dsp:nvSpPr>
        <dsp:cNvPr id="0" name=""/>
        <dsp:cNvSpPr/>
      </dsp:nvSpPr>
      <dsp:spPr>
        <a:xfrm>
          <a:off x="3618462" y="208235"/>
          <a:ext cx="1155707" cy="1155707"/>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452C70-F342-4A3C-8F02-D5EE33CA95AB}">
      <dsp:nvSpPr>
        <dsp:cNvPr id="0" name=""/>
        <dsp:cNvSpPr/>
      </dsp:nvSpPr>
      <dsp:spPr>
        <a:xfrm>
          <a:off x="5065084" y="0"/>
          <a:ext cx="1639185" cy="347059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s-MX" sz="1200" kern="1200">
              <a:latin typeface="IBM Plex Sans Condensed"/>
              <a:ea typeface="IBM Plex Sans Condensed"/>
              <a:cs typeface="IBM Plex Sans Condensed"/>
              <a:sym typeface="IBM Plex Sans Condensed"/>
            </a:rPr>
            <a:t>Impulsar al PbR como un proceso que integra los resultados y el impacto de los programas con la aplicación de los recursos. </a:t>
          </a:r>
          <a:endParaRPr lang="es-MX" sz="1200" kern="1200" dirty="0">
            <a:latin typeface="Arial Narrow" panose="020B0606020202030204" pitchFamily="34" charset="0"/>
          </a:endParaRPr>
        </a:p>
      </dsp:txBody>
      <dsp:txXfrm>
        <a:off x="5065084" y="1388237"/>
        <a:ext cx="1639185" cy="1388237"/>
      </dsp:txXfrm>
    </dsp:sp>
    <dsp:sp modelId="{A8A5503B-73BA-46D6-AFAF-F6836DB09E8B}">
      <dsp:nvSpPr>
        <dsp:cNvPr id="0" name=""/>
        <dsp:cNvSpPr/>
      </dsp:nvSpPr>
      <dsp:spPr>
        <a:xfrm>
          <a:off x="5306823" y="208235"/>
          <a:ext cx="1155707" cy="1155707"/>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11E067-8692-42A2-BCDD-7622AFB25360}">
      <dsp:nvSpPr>
        <dsp:cNvPr id="0" name=""/>
        <dsp:cNvSpPr/>
      </dsp:nvSpPr>
      <dsp:spPr>
        <a:xfrm>
          <a:off x="6753446" y="0"/>
          <a:ext cx="1639185" cy="347059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MX" sz="1100" kern="1200">
              <a:latin typeface="IBM Plex Sans Condensed"/>
              <a:ea typeface="IBM Plex Sans Condensed"/>
              <a:cs typeface="IBM Plex Sans Condensed"/>
              <a:sym typeface="IBM Plex Sans Condensed"/>
            </a:rPr>
            <a:t>Promover el diseño de instrumentos jurídicos comprometidos con el logro de metas y objetivos, así como el mejoramiento institucional.</a:t>
          </a:r>
          <a:endParaRPr lang="es-MX" sz="1100" kern="1200" dirty="0">
            <a:latin typeface="Arial Narrow" panose="020B0606020202030204" pitchFamily="34" charset="0"/>
          </a:endParaRPr>
        </a:p>
      </dsp:txBody>
      <dsp:txXfrm>
        <a:off x="6753446" y="1388237"/>
        <a:ext cx="1639185" cy="1388237"/>
      </dsp:txXfrm>
    </dsp:sp>
    <dsp:sp modelId="{DFBE2E48-5891-48C3-A4A6-7BDAD10FBD75}">
      <dsp:nvSpPr>
        <dsp:cNvPr id="0" name=""/>
        <dsp:cNvSpPr/>
      </dsp:nvSpPr>
      <dsp:spPr>
        <a:xfrm>
          <a:off x="6995185" y="208235"/>
          <a:ext cx="1155707" cy="1155707"/>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9A70C0-982D-4221-B7AE-4CB0BFDF4026}">
      <dsp:nvSpPr>
        <dsp:cNvPr id="0" name=""/>
        <dsp:cNvSpPr/>
      </dsp:nvSpPr>
      <dsp:spPr>
        <a:xfrm>
          <a:off x="5832442" y="1091585"/>
          <a:ext cx="45709" cy="97823"/>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0770-98C2-4BA6-8CCB-084C6BC3558D}">
      <dsp:nvSpPr>
        <dsp:cNvPr id="0" name=""/>
        <dsp:cNvSpPr/>
      </dsp:nvSpPr>
      <dsp:spPr>
        <a:xfrm>
          <a:off x="0" y="0"/>
          <a:ext cx="9080204" cy="1588504"/>
        </a:xfrm>
        <a:prstGeom prst="roundRect">
          <a:avLst>
            <a:gd name="adj" fmla="val 1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CFF076E-2B0A-49BF-889B-0C14073EA930}">
      <dsp:nvSpPr>
        <dsp:cNvPr id="0" name=""/>
        <dsp:cNvSpPr/>
      </dsp:nvSpPr>
      <dsp:spPr>
        <a:xfrm>
          <a:off x="275167" y="211800"/>
          <a:ext cx="980444" cy="116490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4298BDD-08F0-4302-A48A-B8BA88CA963D}">
      <dsp:nvSpPr>
        <dsp:cNvPr id="0" name=""/>
        <dsp:cNvSpPr/>
      </dsp:nvSpPr>
      <dsp:spPr>
        <a:xfrm rot="10800000">
          <a:off x="275167" y="1588504"/>
          <a:ext cx="980444" cy="1941504"/>
        </a:xfrm>
        <a:prstGeom prst="round2SameRect">
          <a:avLst>
            <a:gd name="adj1" fmla="val 10500"/>
            <a:gd name="adj2" fmla="val 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s-MX" sz="900" b="0" i="0" kern="1200" dirty="0"/>
            <a:t>Coadyuvar al funcionamiento del sistema de control interno y la evaluación de la gestión gubernamental</a:t>
          </a:r>
          <a:endParaRPr lang="es-MX" sz="900" kern="1200" dirty="0"/>
        </a:p>
      </dsp:txBody>
      <dsp:txXfrm rot="10800000">
        <a:off x="305319" y="1588504"/>
        <a:ext cx="920140" cy="1911352"/>
      </dsp:txXfrm>
    </dsp:sp>
    <dsp:sp modelId="{3F9135B7-7C0B-4790-8CC0-2EF7F91E7F8F}">
      <dsp:nvSpPr>
        <dsp:cNvPr id="0" name=""/>
        <dsp:cNvSpPr/>
      </dsp:nvSpPr>
      <dsp:spPr>
        <a:xfrm>
          <a:off x="1353656" y="211800"/>
          <a:ext cx="980444" cy="116490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4A057F1-DA51-4D2D-B205-E41D24618DD5}">
      <dsp:nvSpPr>
        <dsp:cNvPr id="0" name=""/>
        <dsp:cNvSpPr/>
      </dsp:nvSpPr>
      <dsp:spPr>
        <a:xfrm rot="10800000">
          <a:off x="1353656" y="1588504"/>
          <a:ext cx="980444" cy="1941504"/>
        </a:xfrm>
        <a:prstGeom prst="round2SameRect">
          <a:avLst>
            <a:gd name="adj1" fmla="val 10500"/>
            <a:gd name="adj2" fmla="val 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s-MX" sz="900" b="0" i="0" kern="1200" dirty="0"/>
            <a:t>Realizar auditorías, revisiones y visitas de inspección.</a:t>
          </a:r>
          <a:endParaRPr lang="es-MX" sz="900" kern="1200" dirty="0"/>
        </a:p>
      </dsp:txBody>
      <dsp:txXfrm rot="10800000">
        <a:off x="1383808" y="1588504"/>
        <a:ext cx="920140" cy="1911352"/>
      </dsp:txXfrm>
    </dsp:sp>
    <dsp:sp modelId="{7D0A7F2F-6B12-4FAA-9CD3-CC4BCD74206F}">
      <dsp:nvSpPr>
        <dsp:cNvPr id="0" name=""/>
        <dsp:cNvSpPr/>
      </dsp:nvSpPr>
      <dsp:spPr>
        <a:xfrm>
          <a:off x="2432145" y="211800"/>
          <a:ext cx="980444" cy="116490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0CE88862-53C2-4AAE-AC8E-25795EB9AFA4}">
      <dsp:nvSpPr>
        <dsp:cNvPr id="0" name=""/>
        <dsp:cNvSpPr/>
      </dsp:nvSpPr>
      <dsp:spPr>
        <a:xfrm rot="10800000">
          <a:off x="2432145" y="1588504"/>
          <a:ext cx="980444" cy="1941504"/>
        </a:xfrm>
        <a:prstGeom prst="round2SameRect">
          <a:avLst>
            <a:gd name="adj1" fmla="val 10500"/>
            <a:gd name="adj2" fmla="val 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s-MX" sz="900" b="0" i="0" kern="1200" dirty="0"/>
            <a:t>Analizar y verificar aleatoriamente las declaraciones de situación patrimonial, de intereses y la constancia de presentación de declaración fiscal de los Servidores Públicos.</a:t>
          </a:r>
          <a:endParaRPr lang="es-MX" sz="900" kern="1200" dirty="0"/>
        </a:p>
      </dsp:txBody>
      <dsp:txXfrm rot="10800000">
        <a:off x="2462297" y="1588504"/>
        <a:ext cx="920140" cy="1911352"/>
      </dsp:txXfrm>
    </dsp:sp>
    <dsp:sp modelId="{9D563ABF-CF65-489D-9107-E67CBDB3E2CD}">
      <dsp:nvSpPr>
        <dsp:cNvPr id="0" name=""/>
        <dsp:cNvSpPr/>
      </dsp:nvSpPr>
      <dsp:spPr>
        <a:xfrm>
          <a:off x="3510634" y="211800"/>
          <a:ext cx="980444" cy="1164902"/>
        </a:xfrm>
        <a:prstGeom prst="roundRect">
          <a:avLst>
            <a:gd name="adj" fmla="val 10000"/>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6F33918-8B89-448B-8C47-187DB7B4330F}">
      <dsp:nvSpPr>
        <dsp:cNvPr id="0" name=""/>
        <dsp:cNvSpPr/>
      </dsp:nvSpPr>
      <dsp:spPr>
        <a:xfrm rot="10800000">
          <a:off x="3510634" y="1588504"/>
          <a:ext cx="980444" cy="1941504"/>
        </a:xfrm>
        <a:prstGeom prst="round2SameRect">
          <a:avLst>
            <a:gd name="adj1" fmla="val 10500"/>
            <a:gd name="adj2" fmla="val 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s-MX" sz="900" b="0" i="0" kern="1200" dirty="0"/>
            <a:t>Recibir denuncias por hechos probablemente constitutivos de Faltas Administrativas e investigar y calificar las Faltas Administrativas que detecte.</a:t>
          </a:r>
          <a:endParaRPr lang="es-MX" sz="900" kern="1200" dirty="0"/>
        </a:p>
      </dsp:txBody>
      <dsp:txXfrm rot="10800000">
        <a:off x="3540786" y="1588504"/>
        <a:ext cx="920140" cy="1911352"/>
      </dsp:txXfrm>
    </dsp:sp>
    <dsp:sp modelId="{B5BB3DD9-5332-437D-B043-69947BF75B45}">
      <dsp:nvSpPr>
        <dsp:cNvPr id="0" name=""/>
        <dsp:cNvSpPr/>
      </dsp:nvSpPr>
      <dsp:spPr>
        <a:xfrm>
          <a:off x="4589124" y="211800"/>
          <a:ext cx="980444" cy="1164902"/>
        </a:xfrm>
        <a:prstGeom prst="roundRect">
          <a:avLst>
            <a:gd name="adj" fmla="val 10000"/>
          </a:avLst>
        </a:prstGeom>
        <a:blipFill rotWithShape="1">
          <a:blip xmlns:r="http://schemas.openxmlformats.org/officeDocument/2006/relationships" r:embed="rId5"/>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6EB9EEB-1E11-4FFE-AC05-7EAA23422A59}">
      <dsp:nvSpPr>
        <dsp:cNvPr id="0" name=""/>
        <dsp:cNvSpPr/>
      </dsp:nvSpPr>
      <dsp:spPr>
        <a:xfrm rot="10800000">
          <a:off x="4589124" y="1588504"/>
          <a:ext cx="980444" cy="1941504"/>
        </a:xfrm>
        <a:prstGeom prst="round2SameRect">
          <a:avLst>
            <a:gd name="adj1" fmla="val 10500"/>
            <a:gd name="adj2" fmla="val 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r>
            <a:rPr lang="es-MX" sz="800" b="0" i="0" kern="1200" dirty="0"/>
            <a:t>Substanciar el procedimiento de responsabilidad administrativa e imponer las sanciones respectivas que le competen y realizar la defensa jurídica de las resoluciones que emitan.</a:t>
          </a:r>
          <a:endParaRPr lang="es-MX" sz="800" kern="1200" dirty="0"/>
        </a:p>
      </dsp:txBody>
      <dsp:txXfrm rot="10800000">
        <a:off x="4619276" y="1588504"/>
        <a:ext cx="920140" cy="1911352"/>
      </dsp:txXfrm>
    </dsp:sp>
    <dsp:sp modelId="{1A19EA1D-6C40-4A76-A71B-CD3C68F53A28}">
      <dsp:nvSpPr>
        <dsp:cNvPr id="0" name=""/>
        <dsp:cNvSpPr/>
      </dsp:nvSpPr>
      <dsp:spPr>
        <a:xfrm>
          <a:off x="5667613" y="211800"/>
          <a:ext cx="980444" cy="1164902"/>
        </a:xfrm>
        <a:prstGeom prst="roundRect">
          <a:avLst>
            <a:gd name="adj" fmla="val 10000"/>
          </a:avLst>
        </a:prstGeom>
        <a:blipFill rotWithShape="1">
          <a:blip xmlns:r="http://schemas.openxmlformats.org/officeDocument/2006/relationships" r:embed="rId6"/>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4CDF862-36BD-40ED-9F04-00E79716C188}">
      <dsp:nvSpPr>
        <dsp:cNvPr id="0" name=""/>
        <dsp:cNvSpPr/>
      </dsp:nvSpPr>
      <dsp:spPr>
        <a:xfrm rot="10800000">
          <a:off x="5667613" y="1588504"/>
          <a:ext cx="980444" cy="1941504"/>
        </a:xfrm>
        <a:prstGeom prst="round2SameRect">
          <a:avLst>
            <a:gd name="adj1" fmla="val 10500"/>
            <a:gd name="adj2" fmla="val 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s-MX" sz="900" b="0" i="0" kern="1200" dirty="0"/>
            <a:t>Conocer, investigar, sustanciar y resolver los procedimientos de sanción a proveedores, licitantes o contratistas</a:t>
          </a:r>
          <a:endParaRPr lang="es-MX" sz="900" kern="1200" dirty="0"/>
        </a:p>
      </dsp:txBody>
      <dsp:txXfrm rot="10800000">
        <a:off x="5697765" y="1588504"/>
        <a:ext cx="920140" cy="1911352"/>
      </dsp:txXfrm>
    </dsp:sp>
    <dsp:sp modelId="{0F1808F0-1488-44EF-BDCE-973F98CC937E}">
      <dsp:nvSpPr>
        <dsp:cNvPr id="0" name=""/>
        <dsp:cNvSpPr/>
      </dsp:nvSpPr>
      <dsp:spPr>
        <a:xfrm>
          <a:off x="6746102" y="211800"/>
          <a:ext cx="980444" cy="1164902"/>
        </a:xfrm>
        <a:prstGeom prst="roundRect">
          <a:avLst>
            <a:gd name="adj" fmla="val 10000"/>
          </a:avLst>
        </a:prstGeom>
        <a:blipFill rotWithShape="1">
          <a:blip xmlns:r="http://schemas.openxmlformats.org/officeDocument/2006/relationships" r:embed="rId7"/>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D0AEF09-6604-4FD6-9F1B-24D8E4BD044E}">
      <dsp:nvSpPr>
        <dsp:cNvPr id="0" name=""/>
        <dsp:cNvSpPr/>
      </dsp:nvSpPr>
      <dsp:spPr>
        <a:xfrm rot="10800000">
          <a:off x="6746102" y="1588504"/>
          <a:ext cx="980444" cy="1941504"/>
        </a:xfrm>
        <a:prstGeom prst="round2SameRect">
          <a:avLst>
            <a:gd name="adj1" fmla="val 10500"/>
            <a:gd name="adj2" fmla="val 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r>
            <a:rPr lang="es-MX" sz="800" b="0" i="0" kern="1200" dirty="0"/>
            <a:t>Implementar los mecanismos internos que prevengan actos u omisiones que pudieran constituir Faltas Administrativas, en los términos establecidos por el Sistema Nacional Anticorrupción.</a:t>
          </a:r>
          <a:endParaRPr lang="es-MX" sz="800" kern="1200" dirty="0"/>
        </a:p>
      </dsp:txBody>
      <dsp:txXfrm rot="10800000">
        <a:off x="6776254" y="1588504"/>
        <a:ext cx="920140" cy="1911352"/>
      </dsp:txXfrm>
    </dsp:sp>
    <dsp:sp modelId="{E6199909-5809-4CC7-8056-945D71EE20F7}">
      <dsp:nvSpPr>
        <dsp:cNvPr id="0" name=""/>
        <dsp:cNvSpPr/>
      </dsp:nvSpPr>
      <dsp:spPr>
        <a:xfrm>
          <a:off x="7824592" y="211800"/>
          <a:ext cx="980444" cy="1164902"/>
        </a:xfrm>
        <a:prstGeom prst="roundRect">
          <a:avLst>
            <a:gd name="adj" fmla="val 10000"/>
          </a:avLst>
        </a:prstGeom>
        <a:blipFill rotWithShape="1">
          <a:blip xmlns:r="http://schemas.openxmlformats.org/officeDocument/2006/relationships" r:embed="rId8"/>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998AC56-B920-45DA-9C3B-EF5A33674388}">
      <dsp:nvSpPr>
        <dsp:cNvPr id="0" name=""/>
        <dsp:cNvSpPr/>
      </dsp:nvSpPr>
      <dsp:spPr>
        <a:xfrm rot="10800000">
          <a:off x="7824592" y="1588504"/>
          <a:ext cx="980444" cy="1941504"/>
        </a:xfrm>
        <a:prstGeom prst="round2SameRect">
          <a:avLst>
            <a:gd name="adj1" fmla="val 10500"/>
            <a:gd name="adj2" fmla="val 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s-MX" sz="900" b="0" i="0" kern="1200" dirty="0"/>
            <a:t>Revisar el ingreso, egreso, manejo, custodia y aplicación de recursos públicos federales, según corresponda en el ámbito de su competencia.</a:t>
          </a:r>
          <a:endParaRPr lang="es-MX" sz="900" kern="1200" dirty="0"/>
        </a:p>
      </dsp:txBody>
      <dsp:txXfrm rot="10800000">
        <a:off x="7854744" y="1588504"/>
        <a:ext cx="920140" cy="19113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96C3B-1C76-497C-AB4B-CFCB3E97953A}">
      <dsp:nvSpPr>
        <dsp:cNvPr id="0" name=""/>
        <dsp:cNvSpPr/>
      </dsp:nvSpPr>
      <dsp:spPr>
        <a:xfrm>
          <a:off x="-4042147" y="-620460"/>
          <a:ext cx="4816856" cy="4816856"/>
        </a:xfrm>
        <a:prstGeom prst="blockArc">
          <a:avLst>
            <a:gd name="adj1" fmla="val 18900000"/>
            <a:gd name="adj2" fmla="val 2700000"/>
            <a:gd name="adj3" fmla="val 448"/>
          </a:avLst>
        </a:pr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AA8A070-538A-409E-9D30-98827F1044A0}">
      <dsp:nvSpPr>
        <dsp:cNvPr id="0" name=""/>
        <dsp:cNvSpPr/>
      </dsp:nvSpPr>
      <dsp:spPr>
        <a:xfrm>
          <a:off x="405950" y="274917"/>
          <a:ext cx="8059712" cy="550121"/>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6659" tIns="27940" rIns="27940" bIns="27940" numCol="1" spcCol="1270" anchor="ctr" anchorCtr="0">
          <a:noAutofit/>
        </a:bodyPr>
        <a:lstStyle/>
        <a:p>
          <a:pPr marL="0" lvl="0" indent="0" algn="l" defTabSz="488950">
            <a:lnSpc>
              <a:spcPct val="90000"/>
            </a:lnSpc>
            <a:spcBef>
              <a:spcPct val="0"/>
            </a:spcBef>
            <a:spcAft>
              <a:spcPct val="35000"/>
            </a:spcAft>
            <a:buNone/>
          </a:pPr>
          <a:r>
            <a:rPr lang="es-ES" sz="1100" kern="1200" dirty="0">
              <a:latin typeface="Albertus MT" panose="020E0602030304020304"/>
            </a:rPr>
            <a:t>Establecer </a:t>
          </a:r>
          <a:r>
            <a:rPr lang="es-ES" sz="1100" b="1" kern="1200" dirty="0">
              <a:latin typeface="Albertus MT" panose="020E0602030304020304"/>
            </a:rPr>
            <a:t>mecanismos de coordinación </a:t>
          </a:r>
          <a:r>
            <a:rPr lang="es-ES" sz="1100" kern="1200" dirty="0">
              <a:latin typeface="Albertus MT" panose="020E0602030304020304"/>
            </a:rPr>
            <a:t>entre los diversos órganos de combate a la corrupción en la Federación, las entidades federativas, los municipios y las alcaldías de la Ciudad de México</a:t>
          </a:r>
          <a:endParaRPr lang="es-MX" sz="1100" kern="1200" dirty="0"/>
        </a:p>
      </dsp:txBody>
      <dsp:txXfrm>
        <a:off x="405950" y="274917"/>
        <a:ext cx="8059712" cy="550121"/>
      </dsp:txXfrm>
    </dsp:sp>
    <dsp:sp modelId="{772C0354-458E-4923-8077-B44D737221E7}">
      <dsp:nvSpPr>
        <dsp:cNvPr id="0" name=""/>
        <dsp:cNvSpPr/>
      </dsp:nvSpPr>
      <dsp:spPr>
        <a:xfrm>
          <a:off x="62124" y="206152"/>
          <a:ext cx="687652" cy="68765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FCEC574-B4E6-4554-919D-CDF2CFAC04C6}">
      <dsp:nvSpPr>
        <dsp:cNvPr id="0" name=""/>
        <dsp:cNvSpPr/>
      </dsp:nvSpPr>
      <dsp:spPr>
        <a:xfrm>
          <a:off x="721347" y="1100243"/>
          <a:ext cx="7744314" cy="550121"/>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6659" tIns="27940" rIns="27940" bIns="27940" numCol="1" spcCol="1270" anchor="ctr" anchorCtr="0">
          <a:noAutofit/>
        </a:bodyPr>
        <a:lstStyle/>
        <a:p>
          <a:pPr marL="0" lvl="0" indent="0" algn="l" defTabSz="488950">
            <a:lnSpc>
              <a:spcPct val="90000"/>
            </a:lnSpc>
            <a:spcBef>
              <a:spcPct val="0"/>
            </a:spcBef>
            <a:spcAft>
              <a:spcPct val="35000"/>
            </a:spcAft>
            <a:buNone/>
          </a:pPr>
          <a:r>
            <a:rPr lang="es-ES" sz="1100" kern="1200" dirty="0">
              <a:latin typeface="Albertus MT" panose="020E0602030304020304"/>
            </a:rPr>
            <a:t>Establecer las </a:t>
          </a:r>
          <a:r>
            <a:rPr lang="es-ES" sz="1100" b="1" kern="1200" dirty="0">
              <a:latin typeface="Albertus MT" panose="020E0602030304020304"/>
            </a:rPr>
            <a:t>bases mínimas </a:t>
          </a:r>
          <a:r>
            <a:rPr lang="es-ES" sz="1100" kern="1200" dirty="0">
              <a:latin typeface="Albertus MT" panose="020E0602030304020304"/>
            </a:rPr>
            <a:t>para la prevención de hechos de corrupción y faltas administrativas</a:t>
          </a:r>
          <a:endParaRPr lang="es-MX" sz="1100" kern="1200" dirty="0"/>
        </a:p>
      </dsp:txBody>
      <dsp:txXfrm>
        <a:off x="721347" y="1100243"/>
        <a:ext cx="7744314" cy="550121"/>
      </dsp:txXfrm>
    </dsp:sp>
    <dsp:sp modelId="{EB9D433C-6854-42EE-BFB7-5C306884478E}">
      <dsp:nvSpPr>
        <dsp:cNvPr id="0" name=""/>
        <dsp:cNvSpPr/>
      </dsp:nvSpPr>
      <dsp:spPr>
        <a:xfrm>
          <a:off x="377521" y="1031478"/>
          <a:ext cx="687652" cy="68765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8BD38CA-3AA5-4844-A7BC-B9C162500939}">
      <dsp:nvSpPr>
        <dsp:cNvPr id="0" name=""/>
        <dsp:cNvSpPr/>
      </dsp:nvSpPr>
      <dsp:spPr>
        <a:xfrm>
          <a:off x="721347" y="1925569"/>
          <a:ext cx="7744314" cy="550121"/>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6659" tIns="27940" rIns="27940" bIns="27940" numCol="1" spcCol="1270" anchor="ctr" anchorCtr="0">
          <a:noAutofit/>
        </a:bodyPr>
        <a:lstStyle/>
        <a:p>
          <a:pPr marL="0" lvl="0" indent="0" algn="l" defTabSz="488950">
            <a:lnSpc>
              <a:spcPct val="90000"/>
            </a:lnSpc>
            <a:spcBef>
              <a:spcPct val="0"/>
            </a:spcBef>
            <a:spcAft>
              <a:spcPct val="35000"/>
            </a:spcAft>
            <a:buNone/>
          </a:pPr>
          <a:r>
            <a:rPr lang="es-ES" sz="1100" kern="1200" dirty="0">
              <a:latin typeface="Albertus MT" panose="020E0602030304020304"/>
            </a:rPr>
            <a:t>Establecer las bases para la emisión de </a:t>
          </a:r>
          <a:r>
            <a:rPr lang="es-ES" sz="1100" b="1" kern="1200" dirty="0">
              <a:latin typeface="Albertus MT" panose="020E0602030304020304"/>
            </a:rPr>
            <a:t>políticas públicas integrales </a:t>
          </a:r>
          <a:r>
            <a:rPr lang="es-ES" sz="1100" kern="1200" dirty="0">
              <a:latin typeface="Albertus MT" panose="020E0602030304020304"/>
            </a:rPr>
            <a:t>en el combate a la corrupción, así como en la fiscalización y control de los recursos públicos.</a:t>
          </a:r>
          <a:endParaRPr lang="es-MX" sz="1100" kern="1200" dirty="0"/>
        </a:p>
      </dsp:txBody>
      <dsp:txXfrm>
        <a:off x="721347" y="1925569"/>
        <a:ext cx="7744314" cy="550121"/>
      </dsp:txXfrm>
    </dsp:sp>
    <dsp:sp modelId="{950851E3-D131-49E6-B776-B705A0B881AB}">
      <dsp:nvSpPr>
        <dsp:cNvPr id="0" name=""/>
        <dsp:cNvSpPr/>
      </dsp:nvSpPr>
      <dsp:spPr>
        <a:xfrm>
          <a:off x="377521" y="1856804"/>
          <a:ext cx="687652" cy="68765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4B7C9F5-F43E-4A09-9296-545BF42B6F03}">
      <dsp:nvSpPr>
        <dsp:cNvPr id="0" name=""/>
        <dsp:cNvSpPr/>
      </dsp:nvSpPr>
      <dsp:spPr>
        <a:xfrm>
          <a:off x="405950" y="2750895"/>
          <a:ext cx="8059712" cy="550121"/>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6659" tIns="27940" rIns="27940" bIns="27940" numCol="1" spcCol="1270" anchor="ctr" anchorCtr="0">
          <a:noAutofit/>
        </a:bodyPr>
        <a:lstStyle/>
        <a:p>
          <a:pPr marL="0" lvl="0" indent="0" algn="l" defTabSz="488950">
            <a:lnSpc>
              <a:spcPct val="90000"/>
            </a:lnSpc>
            <a:spcBef>
              <a:spcPct val="0"/>
            </a:spcBef>
            <a:spcAft>
              <a:spcPct val="35000"/>
            </a:spcAft>
            <a:buNone/>
          </a:pPr>
          <a:r>
            <a:rPr lang="es-ES" sz="1100" kern="1200">
              <a:latin typeface="Albertus MT" panose="020E0602030304020304"/>
            </a:rPr>
            <a:t>Establecer las acciones permanentes que aseguren la integridad y el comportamiento ético de los Servidores públicos, así como crear las bases mínimas para que todo órgano del Estado mexicano establezca políticas eficaces de ética pública y responsabilidad en el servicio público</a:t>
          </a:r>
          <a:endParaRPr lang="es-MX" sz="1100" kern="1200"/>
        </a:p>
      </dsp:txBody>
      <dsp:txXfrm>
        <a:off x="405950" y="2750895"/>
        <a:ext cx="8059712" cy="550121"/>
      </dsp:txXfrm>
    </dsp:sp>
    <dsp:sp modelId="{620BE428-CE8F-4370-B64E-8FAB9CB2E2F8}">
      <dsp:nvSpPr>
        <dsp:cNvPr id="0" name=""/>
        <dsp:cNvSpPr/>
      </dsp:nvSpPr>
      <dsp:spPr>
        <a:xfrm>
          <a:off x="62124" y="2682130"/>
          <a:ext cx="687652" cy="68765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9056533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 name="Google Shape;4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c2e6846af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c2e6846af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c2e6846af6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c2e6846af6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c2e6846af6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c2e6846af6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79100" y="1137350"/>
            <a:ext cx="4959600" cy="2868900"/>
          </a:xfrm>
          <a:prstGeom prst="rect">
            <a:avLst/>
          </a:prstGeom>
        </p:spPr>
        <p:txBody>
          <a:bodyPr spcFirstLastPara="1" wrap="square" lIns="0" tIns="0" rIns="0" bIns="0" anchor="ctr" anchorCtr="0">
            <a:noAutofit/>
          </a:bodyPr>
          <a:lstStyle>
            <a:lvl1pPr lvl="0" rtl="0">
              <a:spcBef>
                <a:spcPts val="0"/>
              </a:spcBef>
              <a:spcAft>
                <a:spcPts val="0"/>
              </a:spcAft>
              <a:buSzPts val="7000"/>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gradFill>
          <a:gsLst>
            <a:gs pos="0">
              <a:srgbClr val="FF9F4D"/>
            </a:gs>
            <a:gs pos="58000">
              <a:schemeClr val="accent5"/>
            </a:gs>
            <a:gs pos="100000">
              <a:schemeClr val="accent5"/>
            </a:gs>
          </a:gsLst>
          <a:path path="circle">
            <a:fillToRect l="100000" t="100000"/>
          </a:path>
          <a:tileRect r="-100000" b="-100000"/>
        </a:grad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79100" y="759800"/>
            <a:ext cx="7593300" cy="396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0" name="Google Shape;20;p5"/>
          <p:cNvSpPr txBox="1">
            <a:spLocks noGrp="1"/>
          </p:cNvSpPr>
          <p:nvPr>
            <p:ph type="body" idx="1"/>
          </p:nvPr>
        </p:nvSpPr>
        <p:spPr>
          <a:xfrm>
            <a:off x="779100" y="1277748"/>
            <a:ext cx="49755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21" name="Google Shape;21;p5"/>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gradFill>
          <a:gsLst>
            <a:gs pos="0">
              <a:srgbClr val="9FFAFF"/>
            </a:gs>
            <a:gs pos="58000">
              <a:schemeClr val="accent1"/>
            </a:gs>
            <a:gs pos="100000">
              <a:schemeClr val="accent1"/>
            </a:gs>
          </a:gsLst>
          <a:path path="circle">
            <a:fillToRect l="100000" t="100000"/>
          </a:path>
          <a:tileRect r="-100000" b="-100000"/>
        </a:grad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779100" y="759800"/>
            <a:ext cx="7593300" cy="396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4" name="Google Shape;24;p6"/>
          <p:cNvSpPr txBox="1">
            <a:spLocks noGrp="1"/>
          </p:cNvSpPr>
          <p:nvPr>
            <p:ph type="body" idx="1"/>
          </p:nvPr>
        </p:nvSpPr>
        <p:spPr>
          <a:xfrm>
            <a:off x="779100" y="1353950"/>
            <a:ext cx="2324700" cy="34182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25" name="Google Shape;25;p6"/>
          <p:cNvSpPr txBox="1">
            <a:spLocks noGrp="1"/>
          </p:cNvSpPr>
          <p:nvPr>
            <p:ph type="body" idx="2"/>
          </p:nvPr>
        </p:nvSpPr>
        <p:spPr>
          <a:xfrm>
            <a:off x="3429910" y="1353950"/>
            <a:ext cx="2324700" cy="34182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26" name="Google Shape;26;p6"/>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gradFill>
          <a:gsLst>
            <a:gs pos="0">
              <a:srgbClr val="F4FC68"/>
            </a:gs>
            <a:gs pos="58000">
              <a:schemeClr val="accent2"/>
            </a:gs>
            <a:gs pos="100000">
              <a:schemeClr val="accent2"/>
            </a:gs>
          </a:gsLst>
          <a:path path="circle">
            <a:fillToRect l="100000" t="100000"/>
          </a:path>
          <a:tileRect r="-100000" b="-100000"/>
        </a:gradFill>
        <a:effectLst/>
      </p:bgPr>
    </p:bg>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779100" y="759800"/>
            <a:ext cx="7593300" cy="396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 name="Google Shape;29;p7"/>
          <p:cNvSpPr txBox="1">
            <a:spLocks noGrp="1"/>
          </p:cNvSpPr>
          <p:nvPr>
            <p:ph type="body" idx="1"/>
          </p:nvPr>
        </p:nvSpPr>
        <p:spPr>
          <a:xfrm>
            <a:off x="779100" y="1353950"/>
            <a:ext cx="1878600" cy="3418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0" name="Google Shape;30;p7"/>
          <p:cNvSpPr txBox="1">
            <a:spLocks noGrp="1"/>
          </p:cNvSpPr>
          <p:nvPr>
            <p:ph type="body" idx="2"/>
          </p:nvPr>
        </p:nvSpPr>
        <p:spPr>
          <a:xfrm>
            <a:off x="2854792" y="1353950"/>
            <a:ext cx="1878600" cy="3418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1" name="Google Shape;31;p7"/>
          <p:cNvSpPr txBox="1">
            <a:spLocks noGrp="1"/>
          </p:cNvSpPr>
          <p:nvPr>
            <p:ph type="body" idx="3"/>
          </p:nvPr>
        </p:nvSpPr>
        <p:spPr>
          <a:xfrm>
            <a:off x="4930485" y="1353950"/>
            <a:ext cx="1878600" cy="3418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2" name="Google Shape;32;p7"/>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rgbClr val="FFE659"/>
            </a:gs>
            <a:gs pos="58000">
              <a:schemeClr val="accent4"/>
            </a:gs>
            <a:gs pos="100000">
              <a:schemeClr val="accent4"/>
            </a:gs>
          </a:gsLst>
          <a:path path="circle">
            <a:fillToRect l="100000" t="100000"/>
          </a:path>
          <a:tileRect r="-100000" b="-100000"/>
        </a:gra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779100" y="759800"/>
            <a:ext cx="7593300" cy="396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5" name="Google Shape;35;p8"/>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gradFill>
          <a:gsLst>
            <a:gs pos="0">
              <a:schemeClr val="lt2"/>
            </a:gs>
            <a:gs pos="58000">
              <a:schemeClr val="dk2"/>
            </a:gs>
            <a:gs pos="100000">
              <a:schemeClr val="dk2"/>
            </a:gs>
          </a:gsLst>
          <a:path path="circle">
            <a:fillToRect l="100000" t="100000"/>
          </a:path>
          <a:tileRect r="-100000" b="-100000"/>
        </a:gradFill>
        <a:effectLst/>
      </p:bgPr>
    </p:bg>
    <p:spTree>
      <p:nvGrpSpPr>
        <p:cNvPr id="1" name="Shape 36"/>
        <p:cNvGrpSpPr/>
        <p:nvPr/>
      </p:nvGrpSpPr>
      <p:grpSpPr>
        <a:xfrm>
          <a:off x="0" y="0"/>
          <a:ext cx="0" cy="0"/>
          <a:chOff x="0" y="0"/>
          <a:chExt cx="0" cy="0"/>
        </a:xfrm>
      </p:grpSpPr>
      <p:sp>
        <p:nvSpPr>
          <p:cNvPr id="37" name="Google Shape;37;p9"/>
          <p:cNvSpPr txBox="1">
            <a:spLocks noGrp="1"/>
          </p:cNvSpPr>
          <p:nvPr>
            <p:ph type="body" idx="1"/>
          </p:nvPr>
        </p:nvSpPr>
        <p:spPr>
          <a:xfrm>
            <a:off x="855300" y="4177700"/>
            <a:ext cx="7433400" cy="316800"/>
          </a:xfrm>
          <a:prstGeom prst="rect">
            <a:avLst/>
          </a:prstGeom>
        </p:spPr>
        <p:txBody>
          <a:bodyPr spcFirstLastPara="1" wrap="square" lIns="0" tIns="0" rIns="0" bIns="0" anchor="t" anchorCtr="0">
            <a:noAutofit/>
          </a:bodyPr>
          <a:lstStyle>
            <a:lvl1pPr marL="457200" lvl="0" indent="-228600" rtl="0">
              <a:spcBef>
                <a:spcPts val="0"/>
              </a:spcBef>
              <a:spcAft>
                <a:spcPts val="800"/>
              </a:spcAft>
              <a:buSzPts val="1800"/>
              <a:buNone/>
              <a:defRPr sz="1800"/>
            </a:lvl1pPr>
          </a:lstStyle>
          <a:p>
            <a:endParaRPr/>
          </a:p>
        </p:txBody>
      </p:sp>
      <p:sp>
        <p:nvSpPr>
          <p:cNvPr id="38" name="Google Shape;38;p9"/>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rgbClr val="44506E"/>
            </a:gs>
            <a:gs pos="58000">
              <a:schemeClr val="dk1"/>
            </a:gs>
            <a:gs pos="100000">
              <a:schemeClr val="dk1"/>
            </a:gs>
          </a:gsLst>
          <a:path path="circle">
            <a:fillToRect l="100000" t="100000"/>
          </a:path>
          <a:tileRect r="-100000" b="-100000"/>
        </a:grad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9FFAFF"/>
            </a:gs>
            <a:gs pos="58000">
              <a:schemeClr val="accent1"/>
            </a:gs>
            <a:gs pos="100000">
              <a:schemeClr val="accent1"/>
            </a:gs>
          </a:gsLst>
          <a:path path="circle">
            <a:fillToRect l="100000" t="100000"/>
          </a:path>
          <a:tileRect r="-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9100" y="759800"/>
            <a:ext cx="7593300" cy="396300"/>
          </a:xfrm>
          <a:prstGeom prst="rect">
            <a:avLst/>
          </a:prstGeom>
          <a:noFill/>
          <a:ln>
            <a:noFill/>
          </a:ln>
          <a:effectLst>
            <a:outerShdw blurRad="42863" dist="9525" dir="5400000" algn="bl" rotWithShape="0">
              <a:schemeClr val="dk1">
                <a:alpha val="30000"/>
              </a:schemeClr>
            </a:outerShdw>
          </a:effectLst>
        </p:spPr>
        <p:txBody>
          <a:bodyPr spcFirstLastPara="1" wrap="square" lIns="0" tIns="0" rIns="0" bIns="0" anchor="b" anchorCtr="0">
            <a:noAutofit/>
          </a:bodyPr>
          <a:lstStyle>
            <a:lvl1pPr lvl="0"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1pPr>
            <a:lvl2pPr lvl="1"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2pPr>
            <a:lvl3pPr lvl="2"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3pPr>
            <a:lvl4pPr lvl="3"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4pPr>
            <a:lvl5pPr lvl="4"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5pPr>
            <a:lvl6pPr lvl="5"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6pPr>
            <a:lvl7pPr lvl="6"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7pPr>
            <a:lvl8pPr lvl="7"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8pPr>
            <a:lvl9pPr lvl="8"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79100" y="1277748"/>
            <a:ext cx="4975500" cy="30339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1pPr>
            <a:lvl2pPr marL="914400" lvl="1"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2pPr>
            <a:lvl3pPr marL="1371600" lvl="2"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3pPr>
            <a:lvl4pPr marL="1828800" lvl="3"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4pPr>
            <a:lvl5pPr marL="2286000" lvl="4"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5pPr>
            <a:lvl6pPr marL="2743200" lvl="5"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6pPr>
            <a:lvl7pPr marL="3200400" lvl="6"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7pPr>
            <a:lvl8pPr marL="3657600" lvl="7"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8pPr>
            <a:lvl9pPr marL="4114800" lvl="8" indent="-381000" rtl="0">
              <a:lnSpc>
                <a:spcPct val="115000"/>
              </a:lnSpc>
              <a:spcBef>
                <a:spcPts val="800"/>
              </a:spcBef>
              <a:spcAft>
                <a:spcPts val="80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9pPr>
          </a:lstStyle>
          <a:p>
            <a:endParaRPr/>
          </a:p>
        </p:txBody>
      </p:sp>
      <p:sp>
        <p:nvSpPr>
          <p:cNvPr id="8" name="Google Shape;8;p1"/>
          <p:cNvSpPr txBox="1">
            <a:spLocks noGrp="1"/>
          </p:cNvSpPr>
          <p:nvPr>
            <p:ph type="sldNum" idx="12"/>
          </p:nvPr>
        </p:nvSpPr>
        <p:spPr>
          <a:xfrm>
            <a:off x="8404375" y="4643093"/>
            <a:ext cx="548700" cy="316800"/>
          </a:xfrm>
          <a:prstGeom prst="rect">
            <a:avLst/>
          </a:prstGeom>
          <a:noFill/>
          <a:ln>
            <a:noFill/>
          </a:ln>
          <a:effectLst>
            <a:outerShdw blurRad="42863" dist="9525" dir="5400000" algn="bl" rotWithShape="0">
              <a:schemeClr val="dk1">
                <a:alpha val="30000"/>
              </a:schemeClr>
            </a:outerShdw>
          </a:effectLst>
        </p:spPr>
        <p:txBody>
          <a:bodyPr spcFirstLastPara="1" wrap="square" lIns="0" tIns="0" rIns="0" bIns="0" anchor="b" anchorCtr="0">
            <a:noAutofit/>
          </a:bodyPr>
          <a:lstStyle>
            <a:lvl1pPr marL="0" marR="0" lvl="0"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1pPr>
            <a:lvl2pPr marL="0" marR="0" lvl="1"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2pPr>
            <a:lvl3pPr marL="0" marR="0" lvl="2"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3pPr>
            <a:lvl4pPr marL="0" marR="0" lvl="3"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4pPr>
            <a:lvl5pPr marL="0" marR="0" lvl="4"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5pPr>
            <a:lvl6pPr marL="0" marR="0" lvl="5"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6pPr>
            <a:lvl7pPr marL="0" marR="0" lvl="6"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7pPr>
            <a:lvl8pPr marL="0" marR="0" lvl="7"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8pPr>
            <a:lvl9pPr marL="0" marR="0" lvl="8"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9pPr>
          </a:lstStyle>
          <a:p>
            <a:pPr marL="0" lvl="0" indent="0" algn="r" rtl="0">
              <a:spcBef>
                <a:spcPts val="0"/>
              </a:spcBef>
              <a:spcAft>
                <a:spcPts val="0"/>
              </a:spcAft>
              <a:buClr>
                <a:schemeClr val="lt1"/>
              </a:buClr>
              <a:buSzPts val="1800"/>
              <a:buFont typeface="Bebas Neue"/>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6.jpeg"/><Relationship Id="rId11" Type="http://schemas.openxmlformats.org/officeDocument/2006/relationships/image" Target="../media/image50.jpeg"/><Relationship Id="rId5" Type="http://schemas.openxmlformats.org/officeDocument/2006/relationships/image" Target="../media/image45.jpe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pic>
        <p:nvPicPr>
          <p:cNvPr id="6" name="Picture 4" descr="Escritorio con elementos de productividad">
            <a:extLst>
              <a:ext uri="{FF2B5EF4-FFF2-40B4-BE49-F238E27FC236}">
                <a16:creationId xmlns:a16="http://schemas.microsoft.com/office/drawing/2014/main" id="{9815557D-CDF1-9E4C-8EB3-6C115DB13715}"/>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Lst>
          </a:blip>
          <a:srcRect b="15730"/>
          <a:stretch/>
        </p:blipFill>
        <p:spPr>
          <a:xfrm>
            <a:off x="0" y="-2452"/>
            <a:ext cx="9144000" cy="5145952"/>
          </a:xfrm>
          <a:prstGeom prst="rect">
            <a:avLst/>
          </a:prstGeom>
        </p:spPr>
      </p:pic>
      <p:sp>
        <p:nvSpPr>
          <p:cNvPr id="7" name="Google Shape;45;p11">
            <a:extLst>
              <a:ext uri="{FF2B5EF4-FFF2-40B4-BE49-F238E27FC236}">
                <a16:creationId xmlns:a16="http://schemas.microsoft.com/office/drawing/2014/main" id="{B8B88404-32F9-B447-A6A7-D07C50A5C0F6}"/>
              </a:ext>
            </a:extLst>
          </p:cNvPr>
          <p:cNvSpPr txBox="1">
            <a:spLocks/>
          </p:cNvSpPr>
          <p:nvPr/>
        </p:nvSpPr>
        <p:spPr>
          <a:xfrm>
            <a:off x="70338" y="2663265"/>
            <a:ext cx="7972603" cy="1262063"/>
          </a:xfrm>
          <a:prstGeom prst="rect">
            <a:avLst/>
          </a:prstGeom>
          <a:noFill/>
          <a:ln>
            <a:noFill/>
          </a:ln>
          <a:effectLst>
            <a:outerShdw blurRad="42863" dist="9525" dir="5400000" algn="bl" rotWithShape="0">
              <a:schemeClr val="dk1">
                <a:alpha val="30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1pPr>
            <a:lvl2pPr marR="0" lvl="1"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2pPr>
            <a:lvl3pPr marR="0" lvl="2"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3pPr>
            <a:lvl4pPr marR="0" lvl="3"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4pPr>
            <a:lvl5pPr marR="0" lvl="4"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5pPr>
            <a:lvl6pPr marR="0" lvl="5"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6pPr>
            <a:lvl7pPr marR="0" lvl="6"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7pPr>
            <a:lvl8pPr marR="0" lvl="7"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8pPr>
            <a:lvl9pPr marR="0" lvl="8"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9pPr>
          </a:lstStyle>
          <a:p>
            <a:r>
              <a:rPr lang="es-MX" sz="6600" dirty="0">
                <a:solidFill>
                  <a:schemeClr val="tx1"/>
                </a:solidFill>
              </a:rPr>
              <a:t>Auditoría gubernamental</a:t>
            </a:r>
          </a:p>
        </p:txBody>
      </p:sp>
      <p:sp>
        <p:nvSpPr>
          <p:cNvPr id="8" name="Google Shape;45;p11">
            <a:extLst>
              <a:ext uri="{FF2B5EF4-FFF2-40B4-BE49-F238E27FC236}">
                <a16:creationId xmlns:a16="http://schemas.microsoft.com/office/drawing/2014/main" id="{B13DC847-712A-6049-83D0-0AA10100B499}"/>
              </a:ext>
            </a:extLst>
          </p:cNvPr>
          <p:cNvSpPr txBox="1">
            <a:spLocks/>
          </p:cNvSpPr>
          <p:nvPr/>
        </p:nvSpPr>
        <p:spPr>
          <a:xfrm>
            <a:off x="137263" y="4109143"/>
            <a:ext cx="5424769" cy="1116419"/>
          </a:xfrm>
          <a:prstGeom prst="rect">
            <a:avLst/>
          </a:prstGeom>
          <a:noFill/>
          <a:ln>
            <a:noFill/>
          </a:ln>
          <a:effectLst>
            <a:outerShdw blurRad="42863" dist="9525" dir="5400000" algn="bl" rotWithShape="0">
              <a:schemeClr val="dk1">
                <a:alpha val="30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1pPr>
            <a:lvl2pPr marR="0" lvl="1"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2pPr>
            <a:lvl3pPr marR="0" lvl="2"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3pPr>
            <a:lvl4pPr marR="0" lvl="3"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4pPr>
            <a:lvl5pPr marR="0" lvl="4"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5pPr>
            <a:lvl6pPr marR="0" lvl="5"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6pPr>
            <a:lvl7pPr marR="0" lvl="6"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7pPr>
            <a:lvl8pPr marR="0" lvl="7"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8pPr>
            <a:lvl9pPr marR="0" lvl="8" algn="l" rtl="0">
              <a:lnSpc>
                <a:spcPct val="90000"/>
              </a:lnSpc>
              <a:spcBef>
                <a:spcPts val="0"/>
              </a:spcBef>
              <a:spcAft>
                <a:spcPts val="0"/>
              </a:spcAft>
              <a:buClr>
                <a:schemeClr val="lt1"/>
              </a:buClr>
              <a:buSzPts val="7000"/>
              <a:buFont typeface="Bebas Neue"/>
              <a:buNone/>
              <a:defRPr sz="7000" b="0" i="0" u="none" strike="noStrike" cap="none">
                <a:solidFill>
                  <a:schemeClr val="lt1"/>
                </a:solidFill>
                <a:latin typeface="Bebas Neue"/>
                <a:ea typeface="Bebas Neue"/>
                <a:cs typeface="Bebas Neue"/>
                <a:sym typeface="Bebas Neue"/>
              </a:defRPr>
            </a:lvl9pPr>
          </a:lstStyle>
          <a:p>
            <a:pPr algn="ctr">
              <a:lnSpc>
                <a:spcPct val="100000"/>
              </a:lnSpc>
            </a:pPr>
            <a:r>
              <a:rPr lang="es-MX" sz="3200" b="1" dirty="0">
                <a:solidFill>
                  <a:schemeClr val="tx1"/>
                </a:solidFill>
              </a:rPr>
              <a:t>Ámbito de acción de la Secretaría de la Función Pública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4FC68"/>
            </a:gs>
            <a:gs pos="58000">
              <a:schemeClr val="accent2"/>
            </a:gs>
            <a:gs pos="100000">
              <a:schemeClr val="accent2"/>
            </a:gs>
          </a:gsLst>
          <a:path path="circle">
            <a:fillToRect l="100000" t="100000"/>
          </a:path>
          <a:tileRect r="-100000" b="-100000"/>
        </a:gradFill>
        <a:effectLst/>
      </p:bgPr>
    </p:bg>
    <p:spTree>
      <p:nvGrpSpPr>
        <p:cNvPr id="1" name="Shape 434"/>
        <p:cNvGrpSpPr/>
        <p:nvPr/>
      </p:nvGrpSpPr>
      <p:grpSpPr>
        <a:xfrm>
          <a:off x="0" y="0"/>
          <a:ext cx="0" cy="0"/>
          <a:chOff x="0" y="0"/>
          <a:chExt cx="0" cy="0"/>
        </a:xfrm>
      </p:grpSpPr>
      <p:sp>
        <p:nvSpPr>
          <p:cNvPr id="435" name="Google Shape;435;p38"/>
          <p:cNvSpPr txBox="1">
            <a:spLocks noGrp="1"/>
          </p:cNvSpPr>
          <p:nvPr>
            <p:ph type="title"/>
          </p:nvPr>
        </p:nvSpPr>
        <p:spPr>
          <a:xfrm>
            <a:off x="858477" y="151895"/>
            <a:ext cx="7266131"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200" dirty="0">
                <a:effectLst>
                  <a:outerShdw blurRad="38100" dist="38100" dir="2700000" algn="tl">
                    <a:srgbClr val="000000">
                      <a:alpha val="43137"/>
                    </a:srgbClr>
                  </a:outerShdw>
                </a:effectLst>
              </a:rPr>
              <a:t>SISTEMA DE EVALUACIÓN DEL DESEMPEÑO (SED)</a:t>
            </a:r>
            <a:endParaRPr sz="3200" dirty="0">
              <a:effectLst>
                <a:outerShdw blurRad="38100" dist="38100" dir="2700000" algn="tl">
                  <a:srgbClr val="000000">
                    <a:alpha val="43137"/>
                  </a:srgbClr>
                </a:outerShdw>
              </a:effectLst>
            </a:endParaRPr>
          </a:p>
        </p:txBody>
      </p:sp>
      <p:sp>
        <p:nvSpPr>
          <p:cNvPr id="437" name="Google Shape;437;p38"/>
          <p:cNvSpPr/>
          <p:nvPr/>
        </p:nvSpPr>
        <p:spPr>
          <a:xfrm>
            <a:off x="0" y="2190700"/>
            <a:ext cx="8983086"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38" name="Google Shape;438;p38"/>
          <p:cNvSpPr/>
          <p:nvPr/>
        </p:nvSpPr>
        <p:spPr>
          <a:xfrm>
            <a:off x="0" y="2164444"/>
            <a:ext cx="8983086"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439" name="Google Shape;439;p38"/>
          <p:cNvGrpSpPr/>
          <p:nvPr/>
        </p:nvGrpSpPr>
        <p:grpSpPr>
          <a:xfrm>
            <a:off x="1855667" y="1772729"/>
            <a:ext cx="334744" cy="334744"/>
            <a:chOff x="1855667" y="1772729"/>
            <a:chExt cx="334744" cy="334744"/>
          </a:xfrm>
        </p:grpSpPr>
        <p:sp>
          <p:nvSpPr>
            <p:cNvPr id="440" name="Google Shape;440;p38"/>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IBM Plex Sans Condensed"/>
                <a:ea typeface="IBM Plex Sans Condensed"/>
                <a:cs typeface="IBM Plex Sans Condensed"/>
                <a:sym typeface="IBM Plex Sans Condensed"/>
              </a:endParaRPr>
            </a:p>
          </p:txBody>
        </p:sp>
        <p:sp>
          <p:nvSpPr>
            <p:cNvPr id="441" name="Google Shape;441;p38"/>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dirty="0">
                  <a:solidFill>
                    <a:schemeClr val="dk1"/>
                  </a:solidFill>
                  <a:latin typeface="IBM Plex Sans Condensed"/>
                  <a:ea typeface="IBM Plex Sans Condensed"/>
                  <a:cs typeface="IBM Plex Sans Condensed"/>
                  <a:sym typeface="IBM Plex Sans Condensed"/>
                </a:rPr>
                <a:t>1</a:t>
              </a:r>
              <a:endParaRPr sz="600" dirty="0">
                <a:solidFill>
                  <a:schemeClr val="dk1"/>
                </a:solidFill>
                <a:latin typeface="IBM Plex Sans Condensed"/>
                <a:ea typeface="IBM Plex Sans Condensed"/>
                <a:cs typeface="IBM Plex Sans Condensed"/>
                <a:sym typeface="IBM Plex Sans Condensed"/>
              </a:endParaRPr>
            </a:p>
          </p:txBody>
        </p:sp>
      </p:grpSp>
      <p:grpSp>
        <p:nvGrpSpPr>
          <p:cNvPr id="442" name="Google Shape;442;p38"/>
          <p:cNvGrpSpPr/>
          <p:nvPr/>
        </p:nvGrpSpPr>
        <p:grpSpPr>
          <a:xfrm>
            <a:off x="3814414" y="1703401"/>
            <a:ext cx="473400" cy="473400"/>
            <a:chOff x="3814414" y="1703401"/>
            <a:chExt cx="473400" cy="473400"/>
          </a:xfrm>
        </p:grpSpPr>
        <p:sp>
          <p:nvSpPr>
            <p:cNvPr id="443" name="Google Shape;443;p38"/>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IBM Plex Sans Condensed"/>
                <a:ea typeface="IBM Plex Sans Condensed"/>
                <a:cs typeface="IBM Plex Sans Condensed"/>
                <a:sym typeface="IBM Plex Sans Condensed"/>
              </a:endParaRPr>
            </a:p>
          </p:txBody>
        </p:sp>
        <p:sp>
          <p:nvSpPr>
            <p:cNvPr id="444" name="Google Shape;444;p38"/>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IBM Plex Sans Condensed"/>
                  <a:ea typeface="IBM Plex Sans Condensed"/>
                  <a:cs typeface="IBM Plex Sans Condensed"/>
                  <a:sym typeface="IBM Plex Sans Condensed"/>
                </a:rPr>
                <a:t>3</a:t>
              </a:r>
              <a:endParaRPr sz="600">
                <a:solidFill>
                  <a:schemeClr val="dk1"/>
                </a:solidFill>
                <a:latin typeface="IBM Plex Sans Condensed"/>
                <a:ea typeface="IBM Plex Sans Condensed"/>
                <a:cs typeface="IBM Plex Sans Condensed"/>
                <a:sym typeface="IBM Plex Sans Condensed"/>
              </a:endParaRPr>
            </a:p>
          </p:txBody>
        </p:sp>
      </p:grpSp>
      <p:grpSp>
        <p:nvGrpSpPr>
          <p:cNvPr id="445" name="Google Shape;445;p38"/>
          <p:cNvGrpSpPr/>
          <p:nvPr/>
        </p:nvGrpSpPr>
        <p:grpSpPr>
          <a:xfrm>
            <a:off x="5842489" y="1703401"/>
            <a:ext cx="473400" cy="473400"/>
            <a:chOff x="5842489" y="1703401"/>
            <a:chExt cx="473400" cy="473400"/>
          </a:xfrm>
        </p:grpSpPr>
        <p:sp>
          <p:nvSpPr>
            <p:cNvPr id="446" name="Google Shape;446;p38"/>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IBM Plex Sans Condensed"/>
                <a:ea typeface="IBM Plex Sans Condensed"/>
                <a:cs typeface="IBM Plex Sans Condensed"/>
                <a:sym typeface="IBM Plex Sans Condensed"/>
              </a:endParaRPr>
            </a:p>
          </p:txBody>
        </p:sp>
        <p:sp>
          <p:nvSpPr>
            <p:cNvPr id="447" name="Google Shape;447;p38"/>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IBM Plex Sans Condensed"/>
                  <a:ea typeface="IBM Plex Sans Condensed"/>
                  <a:cs typeface="IBM Plex Sans Condensed"/>
                  <a:sym typeface="IBM Plex Sans Condensed"/>
                </a:rPr>
                <a:t>5</a:t>
              </a:r>
              <a:endParaRPr sz="600">
                <a:solidFill>
                  <a:schemeClr val="dk1"/>
                </a:solidFill>
                <a:latin typeface="IBM Plex Sans Condensed"/>
                <a:ea typeface="IBM Plex Sans Condensed"/>
                <a:cs typeface="IBM Plex Sans Condensed"/>
                <a:sym typeface="IBM Plex Sans Condensed"/>
              </a:endParaRPr>
            </a:p>
          </p:txBody>
        </p:sp>
      </p:grpSp>
      <p:grpSp>
        <p:nvGrpSpPr>
          <p:cNvPr id="451" name="Google Shape;451;p38"/>
          <p:cNvGrpSpPr/>
          <p:nvPr/>
        </p:nvGrpSpPr>
        <p:grpSpPr>
          <a:xfrm>
            <a:off x="4852739" y="3427452"/>
            <a:ext cx="473400" cy="473400"/>
            <a:chOff x="4852739" y="3576300"/>
            <a:chExt cx="473400" cy="473400"/>
          </a:xfrm>
        </p:grpSpPr>
        <p:sp>
          <p:nvSpPr>
            <p:cNvPr id="452" name="Google Shape;452;p38"/>
            <p:cNvSpPr/>
            <p:nvPr/>
          </p:nvSpPr>
          <p:spPr>
            <a:xfrm rot="-2700000">
              <a:off x="4922067" y="3645628"/>
              <a:ext cx="334744" cy="334744"/>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IBM Plex Sans Condensed"/>
                <a:ea typeface="IBM Plex Sans Condensed"/>
                <a:cs typeface="IBM Plex Sans Condensed"/>
                <a:sym typeface="IBM Plex Sans Condensed"/>
              </a:endParaRPr>
            </a:p>
          </p:txBody>
        </p:sp>
        <p:sp>
          <p:nvSpPr>
            <p:cNvPr id="453" name="Google Shape;453;p38"/>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IBM Plex Sans Condensed"/>
                  <a:ea typeface="IBM Plex Sans Condensed"/>
                  <a:cs typeface="IBM Plex Sans Condensed"/>
                  <a:sym typeface="IBM Plex Sans Condensed"/>
                </a:rPr>
                <a:t>4</a:t>
              </a:r>
              <a:endParaRPr sz="600">
                <a:solidFill>
                  <a:schemeClr val="dk1"/>
                </a:solidFill>
                <a:latin typeface="IBM Plex Sans Condensed"/>
                <a:ea typeface="IBM Plex Sans Condensed"/>
                <a:cs typeface="IBM Plex Sans Condensed"/>
                <a:sym typeface="IBM Plex Sans Condensed"/>
              </a:endParaRPr>
            </a:p>
          </p:txBody>
        </p:sp>
      </p:grpSp>
      <p:grpSp>
        <p:nvGrpSpPr>
          <p:cNvPr id="454" name="Google Shape;454;p38"/>
          <p:cNvGrpSpPr/>
          <p:nvPr/>
        </p:nvGrpSpPr>
        <p:grpSpPr>
          <a:xfrm>
            <a:off x="2824664" y="3448716"/>
            <a:ext cx="473400" cy="473400"/>
            <a:chOff x="2824664" y="3576300"/>
            <a:chExt cx="473400" cy="473400"/>
          </a:xfrm>
        </p:grpSpPr>
        <p:sp>
          <p:nvSpPr>
            <p:cNvPr id="455" name="Google Shape;455;p38"/>
            <p:cNvSpPr/>
            <p:nvPr/>
          </p:nvSpPr>
          <p:spPr>
            <a:xfrm rot="-2700000">
              <a:off x="2893992" y="3645628"/>
              <a:ext cx="334744" cy="334744"/>
            </a:xfrm>
            <a:prstGeom prst="teardrop">
              <a:avLst>
                <a:gd name="adj" fmla="val 100000"/>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IBM Plex Sans Condensed"/>
                <a:ea typeface="IBM Plex Sans Condensed"/>
                <a:cs typeface="IBM Plex Sans Condensed"/>
                <a:sym typeface="IBM Plex Sans Condensed"/>
              </a:endParaRPr>
            </a:p>
          </p:txBody>
        </p:sp>
        <p:sp>
          <p:nvSpPr>
            <p:cNvPr id="456" name="Google Shape;456;p38"/>
            <p:cNvSpPr/>
            <p:nvPr/>
          </p:nvSpPr>
          <p:spPr>
            <a:xfrm flipH="1">
              <a:off x="2994314" y="3752502"/>
              <a:ext cx="134100" cy="1341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1"/>
                  </a:solidFill>
                  <a:latin typeface="IBM Plex Sans Condensed"/>
                  <a:ea typeface="IBM Plex Sans Condensed"/>
                  <a:cs typeface="IBM Plex Sans Condensed"/>
                  <a:sym typeface="IBM Plex Sans Condensed"/>
                </a:rPr>
                <a:t>2</a:t>
              </a:r>
              <a:endParaRPr sz="600">
                <a:solidFill>
                  <a:schemeClr val="dk1"/>
                </a:solidFill>
                <a:latin typeface="IBM Plex Sans Condensed"/>
                <a:ea typeface="IBM Plex Sans Condensed"/>
                <a:cs typeface="IBM Plex Sans Condensed"/>
                <a:sym typeface="IBM Plex Sans Condensed"/>
              </a:endParaRPr>
            </a:p>
          </p:txBody>
        </p:sp>
      </p:grpSp>
      <p:sp>
        <p:nvSpPr>
          <p:cNvPr id="457" name="Google Shape;457;p38"/>
          <p:cNvSpPr txBox="1"/>
          <p:nvPr/>
        </p:nvSpPr>
        <p:spPr>
          <a:xfrm>
            <a:off x="1078523" y="827645"/>
            <a:ext cx="1587727" cy="861855"/>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100" b="1" dirty="0">
                <a:solidFill>
                  <a:schemeClr val="dk1"/>
                </a:solidFill>
                <a:latin typeface="IBM Plex Sans Condensed"/>
                <a:ea typeface="IBM Plex Sans Condensed"/>
                <a:cs typeface="IBM Plex Sans Condensed"/>
                <a:sym typeface="IBM Plex Sans Condensed"/>
              </a:rPr>
              <a:t>1943 </a:t>
            </a:r>
          </a:p>
          <a:p>
            <a:pPr marL="0" marR="0" lvl="0" indent="0" algn="ctr" rtl="0">
              <a:lnSpc>
                <a:spcPct val="100000"/>
              </a:lnSpc>
              <a:spcBef>
                <a:spcPts val="0"/>
              </a:spcBef>
              <a:spcAft>
                <a:spcPts val="0"/>
              </a:spcAft>
              <a:buNone/>
            </a:pPr>
            <a:r>
              <a:rPr lang="en" sz="1100" dirty="0" err="1">
                <a:solidFill>
                  <a:schemeClr val="dk1"/>
                </a:solidFill>
                <a:latin typeface="IBM Plex Sans Condensed"/>
                <a:ea typeface="IBM Plex Sans Condensed"/>
                <a:cs typeface="IBM Plex Sans Condensed"/>
                <a:sym typeface="IBM Plex Sans Condensed"/>
              </a:rPr>
              <a:t>Comisión</a:t>
            </a:r>
            <a:r>
              <a:rPr lang="en" sz="1100" dirty="0">
                <a:solidFill>
                  <a:schemeClr val="dk1"/>
                </a:solidFill>
                <a:latin typeface="IBM Plex Sans Condensed"/>
                <a:ea typeface="IBM Plex Sans Condensed"/>
                <a:cs typeface="IBM Plex Sans Condensed"/>
                <a:sym typeface="IBM Plex Sans Condensed"/>
              </a:rPr>
              <a:t> de </a:t>
            </a:r>
            <a:r>
              <a:rPr lang="en" sz="1100" dirty="0" err="1">
                <a:solidFill>
                  <a:schemeClr val="dk1"/>
                </a:solidFill>
                <a:latin typeface="IBM Plex Sans Condensed"/>
                <a:ea typeface="IBM Plex Sans Condensed"/>
                <a:cs typeface="IBM Plex Sans Condensed"/>
                <a:sym typeface="IBM Plex Sans Condensed"/>
              </a:rPr>
              <a:t>Eficiencia</a:t>
            </a:r>
            <a:r>
              <a:rPr lang="en" sz="1100" dirty="0">
                <a:solidFill>
                  <a:schemeClr val="dk1"/>
                </a:solidFill>
                <a:latin typeface="IBM Plex Sans Condensed"/>
                <a:ea typeface="IBM Plex Sans Condensed"/>
                <a:cs typeface="IBM Plex Sans Condensed"/>
                <a:sym typeface="IBM Plex Sans Condensed"/>
              </a:rPr>
              <a:t> para </a:t>
            </a:r>
            <a:r>
              <a:rPr lang="en" sz="1100" dirty="0" err="1">
                <a:solidFill>
                  <a:schemeClr val="dk1"/>
                </a:solidFill>
                <a:latin typeface="IBM Plex Sans Condensed"/>
                <a:ea typeface="IBM Plex Sans Condensed"/>
                <a:cs typeface="IBM Plex Sans Condensed"/>
                <a:sym typeface="IBM Plex Sans Condensed"/>
              </a:rPr>
              <a:t>Racionalizar</a:t>
            </a:r>
            <a:r>
              <a:rPr lang="en" sz="1100" dirty="0">
                <a:solidFill>
                  <a:schemeClr val="dk1"/>
                </a:solidFill>
                <a:latin typeface="IBM Plex Sans Condensed"/>
                <a:ea typeface="IBM Plex Sans Condensed"/>
                <a:cs typeface="IBM Plex Sans Condensed"/>
                <a:sym typeface="IBM Plex Sans Condensed"/>
              </a:rPr>
              <a:t> el </a:t>
            </a:r>
            <a:r>
              <a:rPr lang="en" sz="1100" dirty="0" err="1">
                <a:solidFill>
                  <a:schemeClr val="dk1"/>
                </a:solidFill>
                <a:latin typeface="IBM Plex Sans Condensed"/>
                <a:ea typeface="IBM Plex Sans Condensed"/>
                <a:cs typeface="IBM Plex Sans Condensed"/>
                <a:sym typeface="IBM Plex Sans Condensed"/>
              </a:rPr>
              <a:t>aprovechamiento</a:t>
            </a:r>
            <a:r>
              <a:rPr lang="en" sz="1100" dirty="0">
                <a:solidFill>
                  <a:schemeClr val="dk1"/>
                </a:solidFill>
                <a:latin typeface="IBM Plex Sans Condensed"/>
                <a:ea typeface="IBM Plex Sans Condensed"/>
                <a:cs typeface="IBM Plex Sans Condensed"/>
                <a:sym typeface="IBM Plex Sans Condensed"/>
              </a:rPr>
              <a:t> de los </a:t>
            </a:r>
            <a:r>
              <a:rPr lang="en" sz="1100" dirty="0" err="1">
                <a:solidFill>
                  <a:schemeClr val="dk1"/>
                </a:solidFill>
                <a:latin typeface="IBM Plex Sans Condensed"/>
                <a:ea typeface="IBM Plex Sans Condensed"/>
                <a:cs typeface="IBM Plex Sans Condensed"/>
                <a:sym typeface="IBM Plex Sans Condensed"/>
              </a:rPr>
              <a:t>Recursos</a:t>
            </a:r>
            <a:r>
              <a:rPr lang="en" sz="1100" dirty="0">
                <a:solidFill>
                  <a:schemeClr val="dk1"/>
                </a:solidFill>
                <a:latin typeface="IBM Plex Sans Condensed"/>
                <a:ea typeface="IBM Plex Sans Condensed"/>
                <a:cs typeface="IBM Plex Sans Condensed"/>
                <a:sym typeface="IBM Plex Sans Condensed"/>
              </a:rPr>
              <a:t> </a:t>
            </a:r>
            <a:endParaRPr sz="1100" dirty="0">
              <a:solidFill>
                <a:schemeClr val="dk1"/>
              </a:solidFill>
              <a:latin typeface="IBM Plex Sans Condensed"/>
              <a:ea typeface="IBM Plex Sans Condensed"/>
              <a:cs typeface="IBM Plex Sans Condensed"/>
              <a:sym typeface="IBM Plex Sans Condensed"/>
            </a:endParaRPr>
          </a:p>
        </p:txBody>
      </p:sp>
      <p:sp>
        <p:nvSpPr>
          <p:cNvPr id="458" name="Google Shape;458;p38"/>
          <p:cNvSpPr txBox="1"/>
          <p:nvPr/>
        </p:nvSpPr>
        <p:spPr>
          <a:xfrm>
            <a:off x="3377205" y="990743"/>
            <a:ext cx="1286400" cy="698757"/>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100" b="1" dirty="0">
                <a:solidFill>
                  <a:schemeClr val="dk1"/>
                </a:solidFill>
                <a:latin typeface="IBM Plex Sans Condensed"/>
                <a:ea typeface="IBM Plex Sans Condensed"/>
                <a:cs typeface="IBM Plex Sans Condensed"/>
                <a:sym typeface="IBM Plex Sans Condensed"/>
              </a:rPr>
              <a:t>1993</a:t>
            </a:r>
          </a:p>
          <a:p>
            <a:pPr marL="0" marR="0" lvl="0" indent="0" algn="ctr" rtl="0">
              <a:lnSpc>
                <a:spcPct val="100000"/>
              </a:lnSpc>
              <a:spcBef>
                <a:spcPts val="0"/>
              </a:spcBef>
              <a:spcAft>
                <a:spcPts val="0"/>
              </a:spcAft>
              <a:buNone/>
            </a:pPr>
            <a:r>
              <a:rPr lang="en" sz="1100" dirty="0">
                <a:solidFill>
                  <a:schemeClr val="dk1"/>
                </a:solidFill>
                <a:latin typeface="IBM Plex Sans Condensed"/>
                <a:ea typeface="IBM Plex Sans Condensed"/>
                <a:cs typeface="IBM Plex Sans Condensed"/>
                <a:sym typeface="IBM Plex Sans Condensed"/>
              </a:rPr>
              <a:t>Reforma a los artículos de la CPEUM  25, 26, 27, 28 y 73</a:t>
            </a:r>
            <a:endParaRPr sz="1100" dirty="0">
              <a:solidFill>
                <a:schemeClr val="dk1"/>
              </a:solidFill>
              <a:latin typeface="IBM Plex Sans Condensed"/>
              <a:ea typeface="IBM Plex Sans Condensed"/>
              <a:cs typeface="IBM Plex Sans Condensed"/>
              <a:sym typeface="IBM Plex Sans Condensed"/>
            </a:endParaRPr>
          </a:p>
        </p:txBody>
      </p:sp>
      <p:sp>
        <p:nvSpPr>
          <p:cNvPr id="460" name="Google Shape;460;p38"/>
          <p:cNvSpPr txBox="1"/>
          <p:nvPr/>
        </p:nvSpPr>
        <p:spPr>
          <a:xfrm>
            <a:off x="2418175" y="3964368"/>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100" b="1" dirty="0">
                <a:solidFill>
                  <a:schemeClr val="dk1"/>
                </a:solidFill>
                <a:latin typeface="IBM Plex Sans Condensed"/>
                <a:ea typeface="IBM Plex Sans Condensed"/>
                <a:cs typeface="IBM Plex Sans Condensed"/>
                <a:sym typeface="IBM Plex Sans Condensed"/>
              </a:rPr>
              <a:t>1982 </a:t>
            </a:r>
          </a:p>
          <a:p>
            <a:pPr marL="0" marR="0" lvl="0" indent="0" algn="ctr" rtl="0">
              <a:lnSpc>
                <a:spcPct val="100000"/>
              </a:lnSpc>
              <a:spcBef>
                <a:spcPts val="0"/>
              </a:spcBef>
              <a:spcAft>
                <a:spcPts val="0"/>
              </a:spcAft>
              <a:buNone/>
            </a:pPr>
            <a:r>
              <a:rPr lang="en" sz="1100" dirty="0" err="1">
                <a:solidFill>
                  <a:schemeClr val="dk1"/>
                </a:solidFill>
                <a:latin typeface="IBM Plex Sans Condensed"/>
                <a:ea typeface="IBM Plex Sans Condensed"/>
                <a:cs typeface="IBM Plex Sans Condensed"/>
                <a:sym typeface="IBM Plex Sans Condensed"/>
              </a:rPr>
              <a:t>Secretaría</a:t>
            </a:r>
            <a:r>
              <a:rPr lang="en" sz="1100" dirty="0">
                <a:solidFill>
                  <a:schemeClr val="dk1"/>
                </a:solidFill>
                <a:latin typeface="IBM Plex Sans Condensed"/>
                <a:ea typeface="IBM Plex Sans Condensed"/>
                <a:cs typeface="IBM Plex Sans Condensed"/>
                <a:sym typeface="IBM Plex Sans Condensed"/>
              </a:rPr>
              <a:t> de la </a:t>
            </a:r>
            <a:r>
              <a:rPr lang="en" sz="1100" dirty="0" err="1">
                <a:solidFill>
                  <a:schemeClr val="dk1"/>
                </a:solidFill>
                <a:latin typeface="IBM Plex Sans Condensed"/>
                <a:ea typeface="IBM Plex Sans Condensed"/>
                <a:cs typeface="IBM Plex Sans Condensed"/>
                <a:sym typeface="IBM Plex Sans Condensed"/>
              </a:rPr>
              <a:t>Contraloría</a:t>
            </a:r>
            <a:r>
              <a:rPr lang="en" sz="1100" dirty="0">
                <a:solidFill>
                  <a:schemeClr val="dk1"/>
                </a:solidFill>
                <a:latin typeface="IBM Plex Sans Condensed"/>
                <a:ea typeface="IBM Plex Sans Condensed"/>
                <a:cs typeface="IBM Plex Sans Condensed"/>
                <a:sym typeface="IBM Plex Sans Condensed"/>
              </a:rPr>
              <a:t> General de la </a:t>
            </a:r>
            <a:r>
              <a:rPr lang="en" sz="1100" dirty="0" err="1">
                <a:solidFill>
                  <a:schemeClr val="dk1"/>
                </a:solidFill>
                <a:latin typeface="IBM Plex Sans Condensed"/>
                <a:ea typeface="IBM Plex Sans Condensed"/>
                <a:cs typeface="IBM Plex Sans Condensed"/>
                <a:sym typeface="IBM Plex Sans Condensed"/>
              </a:rPr>
              <a:t>Federación</a:t>
            </a:r>
            <a:endParaRPr sz="1100" dirty="0">
              <a:solidFill>
                <a:schemeClr val="dk1"/>
              </a:solidFill>
              <a:latin typeface="IBM Plex Sans Condensed"/>
              <a:ea typeface="IBM Plex Sans Condensed"/>
              <a:cs typeface="IBM Plex Sans Condensed"/>
              <a:sym typeface="IBM Plex Sans Condensed"/>
            </a:endParaRPr>
          </a:p>
        </p:txBody>
      </p:sp>
      <p:sp>
        <p:nvSpPr>
          <p:cNvPr id="461" name="Google Shape;461;p38"/>
          <p:cNvSpPr txBox="1"/>
          <p:nvPr/>
        </p:nvSpPr>
        <p:spPr>
          <a:xfrm>
            <a:off x="4340748" y="3964367"/>
            <a:ext cx="1565884" cy="67142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100" b="1" dirty="0">
                <a:solidFill>
                  <a:schemeClr val="dk1"/>
                </a:solidFill>
                <a:latin typeface="IBM Plex Sans Condensed"/>
                <a:ea typeface="IBM Plex Sans Condensed"/>
                <a:cs typeface="IBM Plex Sans Condensed"/>
                <a:sym typeface="IBM Plex Sans Condensed"/>
              </a:rPr>
              <a:t>2000 </a:t>
            </a:r>
          </a:p>
          <a:p>
            <a:pPr marL="0" marR="0" lvl="0" indent="0" algn="ctr" rtl="0">
              <a:lnSpc>
                <a:spcPct val="100000"/>
              </a:lnSpc>
              <a:spcBef>
                <a:spcPts val="0"/>
              </a:spcBef>
              <a:spcAft>
                <a:spcPts val="0"/>
              </a:spcAft>
              <a:buNone/>
            </a:pPr>
            <a:r>
              <a:rPr lang="en" sz="1100" dirty="0">
                <a:solidFill>
                  <a:schemeClr val="dk1"/>
                </a:solidFill>
                <a:latin typeface="IBM Plex Sans Condensed"/>
                <a:ea typeface="IBM Plex Sans Condensed"/>
                <a:cs typeface="IBM Plex Sans Condensed"/>
                <a:sym typeface="IBM Plex Sans Condensed"/>
              </a:rPr>
              <a:t>Implementarón políticas de Evaluación Federal</a:t>
            </a:r>
            <a:endParaRPr sz="1100" dirty="0">
              <a:solidFill>
                <a:schemeClr val="dk1"/>
              </a:solidFill>
              <a:latin typeface="IBM Plex Sans Condensed"/>
              <a:ea typeface="IBM Plex Sans Condensed"/>
              <a:cs typeface="IBM Plex Sans Condensed"/>
              <a:sym typeface="IBM Plex Sans Condensed"/>
            </a:endParaRPr>
          </a:p>
        </p:txBody>
      </p:sp>
      <p:sp>
        <p:nvSpPr>
          <p:cNvPr id="31" name="Google Shape;459;p38">
            <a:extLst>
              <a:ext uri="{FF2B5EF4-FFF2-40B4-BE49-F238E27FC236}">
                <a16:creationId xmlns:a16="http://schemas.microsoft.com/office/drawing/2014/main" id="{A9B863A3-5A0E-D243-8B30-4D8BFD38A164}"/>
              </a:ext>
            </a:extLst>
          </p:cNvPr>
          <p:cNvSpPr txBox="1"/>
          <p:nvPr/>
        </p:nvSpPr>
        <p:spPr>
          <a:xfrm>
            <a:off x="5575080" y="1180287"/>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100" b="1" dirty="0">
                <a:solidFill>
                  <a:schemeClr val="dk1"/>
                </a:solidFill>
                <a:latin typeface="IBM Plex Sans Condensed"/>
                <a:ea typeface="IBM Plex Sans Condensed"/>
                <a:cs typeface="IBM Plex Sans Condensed"/>
                <a:sym typeface="IBM Plex Sans Condensed"/>
              </a:rPr>
              <a:t>2008</a:t>
            </a:r>
          </a:p>
          <a:p>
            <a:pPr marL="0" marR="0" lvl="0" indent="0" algn="ctr" rtl="0">
              <a:lnSpc>
                <a:spcPct val="100000"/>
              </a:lnSpc>
              <a:spcBef>
                <a:spcPts val="0"/>
              </a:spcBef>
              <a:spcAft>
                <a:spcPts val="0"/>
              </a:spcAft>
              <a:buNone/>
            </a:pPr>
            <a:r>
              <a:rPr lang="en" sz="1100" dirty="0" err="1">
                <a:solidFill>
                  <a:schemeClr val="dk1"/>
                </a:solidFill>
                <a:latin typeface="IBM Plex Sans Condensed"/>
                <a:ea typeface="IBM Plex Sans Condensed"/>
                <a:cs typeface="IBM Plex Sans Condensed"/>
                <a:sym typeface="IBM Plex Sans Condensed"/>
              </a:rPr>
              <a:t>Presupuesto</a:t>
            </a:r>
            <a:r>
              <a:rPr lang="en" sz="1100" dirty="0">
                <a:solidFill>
                  <a:schemeClr val="dk1"/>
                </a:solidFill>
                <a:latin typeface="IBM Plex Sans Condensed"/>
                <a:ea typeface="IBM Plex Sans Condensed"/>
                <a:cs typeface="IBM Plex Sans Condensed"/>
                <a:sym typeface="IBM Plex Sans Condensed"/>
              </a:rPr>
              <a:t> </a:t>
            </a:r>
            <a:r>
              <a:rPr lang="en" sz="1100" dirty="0" err="1">
                <a:solidFill>
                  <a:schemeClr val="dk1"/>
                </a:solidFill>
                <a:latin typeface="IBM Plex Sans Condensed"/>
                <a:ea typeface="IBM Plex Sans Condensed"/>
                <a:cs typeface="IBM Plex Sans Condensed"/>
                <a:sym typeface="IBM Plex Sans Condensed"/>
              </a:rPr>
              <a:t>basado</a:t>
            </a:r>
            <a:r>
              <a:rPr lang="en" sz="1100" dirty="0">
                <a:solidFill>
                  <a:schemeClr val="dk1"/>
                </a:solidFill>
                <a:latin typeface="IBM Plex Sans Condensed"/>
                <a:ea typeface="IBM Plex Sans Condensed"/>
                <a:cs typeface="IBM Plex Sans Condensed"/>
                <a:sym typeface="IBM Plex Sans Condensed"/>
              </a:rPr>
              <a:t> </a:t>
            </a:r>
            <a:r>
              <a:rPr lang="en" sz="1100" dirty="0" err="1">
                <a:solidFill>
                  <a:schemeClr val="dk1"/>
                </a:solidFill>
                <a:latin typeface="IBM Plex Sans Condensed"/>
                <a:ea typeface="IBM Plex Sans Condensed"/>
                <a:cs typeface="IBM Plex Sans Condensed"/>
                <a:sym typeface="IBM Plex Sans Condensed"/>
              </a:rPr>
              <a:t>en</a:t>
            </a:r>
            <a:r>
              <a:rPr lang="en" sz="1100" dirty="0">
                <a:solidFill>
                  <a:schemeClr val="dk1"/>
                </a:solidFill>
                <a:latin typeface="IBM Plex Sans Condensed"/>
                <a:ea typeface="IBM Plex Sans Condensed"/>
                <a:cs typeface="IBM Plex Sans Condensed"/>
                <a:sym typeface="IBM Plex Sans Condensed"/>
              </a:rPr>
              <a:t> </a:t>
            </a:r>
            <a:r>
              <a:rPr lang="en" sz="1100" dirty="0" err="1">
                <a:solidFill>
                  <a:schemeClr val="dk1"/>
                </a:solidFill>
                <a:latin typeface="IBM Plex Sans Condensed"/>
                <a:ea typeface="IBM Plex Sans Condensed"/>
                <a:cs typeface="IBM Plex Sans Condensed"/>
                <a:sym typeface="IBM Plex Sans Condensed"/>
              </a:rPr>
              <a:t>Resultados</a:t>
            </a:r>
            <a:r>
              <a:rPr lang="en" sz="1100" dirty="0">
                <a:solidFill>
                  <a:schemeClr val="dk1"/>
                </a:solidFill>
                <a:latin typeface="IBM Plex Sans Condensed"/>
                <a:ea typeface="IBM Plex Sans Condensed"/>
                <a:cs typeface="IBM Plex Sans Condensed"/>
                <a:sym typeface="IBM Plex Sans Condensed"/>
              </a:rPr>
              <a:t> (</a:t>
            </a:r>
            <a:r>
              <a:rPr lang="en" sz="1100" dirty="0" err="1">
                <a:solidFill>
                  <a:schemeClr val="dk1"/>
                </a:solidFill>
                <a:latin typeface="IBM Plex Sans Condensed"/>
                <a:ea typeface="IBM Plex Sans Condensed"/>
                <a:cs typeface="IBM Plex Sans Condensed"/>
                <a:sym typeface="IBM Plex Sans Condensed"/>
              </a:rPr>
              <a:t>PbR</a:t>
            </a:r>
            <a:r>
              <a:rPr lang="en" sz="1100" dirty="0">
                <a:solidFill>
                  <a:schemeClr val="dk1"/>
                </a:solidFill>
                <a:latin typeface="IBM Plex Sans Condensed"/>
                <a:ea typeface="IBM Plex Sans Condensed"/>
                <a:cs typeface="IBM Plex Sans Condensed"/>
                <a:sym typeface="IBM Plex Sans Condensed"/>
              </a:rPr>
              <a:t>)</a:t>
            </a:r>
            <a:endParaRPr sz="1100" dirty="0">
              <a:solidFill>
                <a:schemeClr val="dk1"/>
              </a:solidFill>
              <a:latin typeface="IBM Plex Sans Condensed"/>
              <a:ea typeface="IBM Plex Sans Condensed"/>
              <a:cs typeface="IBM Plex Sans Condensed"/>
              <a:sym typeface="IBM Plex Sans Condensed"/>
            </a:endParaRPr>
          </a:p>
        </p:txBody>
      </p:sp>
      <p:sp>
        <p:nvSpPr>
          <p:cNvPr id="459" name="Google Shape;459;p38"/>
          <p:cNvSpPr txBox="1"/>
          <p:nvPr/>
        </p:nvSpPr>
        <p:spPr>
          <a:xfrm>
            <a:off x="7080855" y="2021138"/>
            <a:ext cx="2048972" cy="882830"/>
          </a:xfrm>
          <a:prstGeom prst="rect">
            <a:avLst/>
          </a:prstGeom>
          <a:solidFill>
            <a:schemeClr val="bg1">
              <a:lumMod val="85000"/>
            </a:schemeClr>
          </a:solidFill>
          <a:ln>
            <a:noFill/>
          </a:ln>
        </p:spPr>
        <p:txBody>
          <a:bodyPr spcFirstLastPara="1" wrap="square" lIns="0" tIns="0" rIns="0" bIns="0" anchor="b" anchorCtr="0">
            <a:noAutofit/>
          </a:bodyPr>
          <a:lstStyle/>
          <a:p>
            <a:pPr marL="0" marR="0" lvl="0" indent="0" algn="just" rtl="0">
              <a:lnSpc>
                <a:spcPct val="100000"/>
              </a:lnSpc>
              <a:spcBef>
                <a:spcPts val="0"/>
              </a:spcBef>
              <a:spcAft>
                <a:spcPts val="0"/>
              </a:spcAft>
              <a:buNone/>
            </a:pPr>
            <a:r>
              <a:rPr lang="en" sz="1200" b="1" dirty="0">
                <a:solidFill>
                  <a:schemeClr val="dk1"/>
                </a:solidFill>
                <a:latin typeface="IBM Plex Sans Condensed"/>
                <a:ea typeface="IBM Plex Sans Condensed"/>
                <a:cs typeface="IBM Plex Sans Condensed"/>
                <a:sym typeface="IBM Plex Sans Condensed"/>
              </a:rPr>
              <a:t>Acuerdo por el que se establecen las Disposiciones Generales del Sistema de Evaluación del Desempeño (SED)</a:t>
            </a:r>
            <a:endParaRPr sz="1200" dirty="0">
              <a:solidFill>
                <a:schemeClr val="dk1"/>
              </a:solidFill>
              <a:latin typeface="IBM Plex Sans Condensed"/>
              <a:ea typeface="IBM Plex Sans Condensed"/>
              <a:cs typeface="IBM Plex Sans Condensed"/>
              <a:sym typeface="IBM Plex Sans Condensed"/>
            </a:endParaRPr>
          </a:p>
        </p:txBody>
      </p:sp>
      <p:sp>
        <p:nvSpPr>
          <p:cNvPr id="2" name="AutoShape 2" descr="Cambios en la Administración Pública Federal timeline | Timetoa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Cambios en la Administración Pública Federal timeline | Timetoa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AutoShape 6" descr="Cambios en la Administración Pública Federal timeline | Timetoa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8" descr="Cambios en la Administración Pública Federal timeline | Timetoas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58000">
              <a:schemeClr val="dk2"/>
            </a:gs>
            <a:gs pos="100000">
              <a:schemeClr val="dk2"/>
            </a:gs>
          </a:gsLst>
          <a:path path="circle">
            <a:fillToRect l="100000" t="100000"/>
          </a:path>
          <a:tileRect r="-100000" b="-100000"/>
        </a:gradFill>
        <a:effectLst/>
      </p:bgPr>
    </p:bg>
    <p:spTree>
      <p:nvGrpSpPr>
        <p:cNvPr id="1" name="Shape 531"/>
        <p:cNvGrpSpPr/>
        <p:nvPr/>
      </p:nvGrpSpPr>
      <p:grpSpPr>
        <a:xfrm>
          <a:off x="0" y="0"/>
          <a:ext cx="0" cy="0"/>
          <a:chOff x="0" y="0"/>
          <a:chExt cx="0" cy="0"/>
        </a:xfrm>
      </p:grpSpPr>
      <p:sp>
        <p:nvSpPr>
          <p:cNvPr id="532" name="Google Shape;532;p42"/>
          <p:cNvSpPr txBox="1">
            <a:spLocks noGrp="1"/>
          </p:cNvSpPr>
          <p:nvPr>
            <p:ph type="title"/>
          </p:nvPr>
        </p:nvSpPr>
        <p:spPr>
          <a:xfrm>
            <a:off x="431225" y="213995"/>
            <a:ext cx="7593300"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200" dirty="0"/>
              <a:t>Marco legal y normativo</a:t>
            </a:r>
            <a:endParaRPr sz="3200" dirty="0"/>
          </a:p>
        </p:txBody>
      </p:sp>
      <p:grpSp>
        <p:nvGrpSpPr>
          <p:cNvPr id="534" name="Google Shape;534;p42"/>
          <p:cNvGrpSpPr/>
          <p:nvPr/>
        </p:nvGrpSpPr>
        <p:grpSpPr>
          <a:xfrm rot="10800000">
            <a:off x="300435" y="1071126"/>
            <a:ext cx="4257387" cy="3486696"/>
            <a:chOff x="855292" y="1413043"/>
            <a:chExt cx="3608218" cy="3243857"/>
          </a:xfrm>
        </p:grpSpPr>
        <p:sp>
          <p:nvSpPr>
            <p:cNvPr id="535" name="Google Shape;535;p42"/>
            <p:cNvSpPr/>
            <p:nvPr/>
          </p:nvSpPr>
          <p:spPr>
            <a:xfrm>
              <a:off x="1748547" y="3626620"/>
              <a:ext cx="1827373" cy="554243"/>
            </a:xfrm>
            <a:custGeom>
              <a:avLst/>
              <a:gdLst/>
              <a:ahLst/>
              <a:cxnLst/>
              <a:rect l="l" t="t" r="r" b="b"/>
              <a:pathLst>
                <a:path w="640" h="194" extrusionOk="0">
                  <a:moveTo>
                    <a:pt x="0" y="0"/>
                  </a:moveTo>
                  <a:cubicBezTo>
                    <a:pt x="63" y="130"/>
                    <a:pt x="63" y="130"/>
                    <a:pt x="63" y="130"/>
                  </a:cubicBezTo>
                  <a:cubicBezTo>
                    <a:pt x="64" y="130"/>
                    <a:pt x="64" y="130"/>
                    <a:pt x="64" y="130"/>
                  </a:cubicBezTo>
                  <a:cubicBezTo>
                    <a:pt x="64" y="130"/>
                    <a:pt x="64" y="130"/>
                    <a:pt x="64" y="131"/>
                  </a:cubicBezTo>
                  <a:cubicBezTo>
                    <a:pt x="70" y="143"/>
                    <a:pt x="70" y="143"/>
                    <a:pt x="70" y="143"/>
                  </a:cubicBezTo>
                  <a:cubicBezTo>
                    <a:pt x="93" y="170"/>
                    <a:pt x="188" y="194"/>
                    <a:pt x="320" y="194"/>
                  </a:cubicBezTo>
                  <a:cubicBezTo>
                    <a:pt x="452" y="194"/>
                    <a:pt x="547" y="170"/>
                    <a:pt x="571" y="143"/>
                  </a:cubicBezTo>
                  <a:cubicBezTo>
                    <a:pt x="577" y="131"/>
                    <a:pt x="577" y="131"/>
                    <a:pt x="577" y="131"/>
                  </a:cubicBezTo>
                  <a:cubicBezTo>
                    <a:pt x="577" y="130"/>
                    <a:pt x="577" y="130"/>
                    <a:pt x="577" y="130"/>
                  </a:cubicBezTo>
                  <a:cubicBezTo>
                    <a:pt x="577" y="130"/>
                    <a:pt x="577" y="130"/>
                    <a:pt x="577" y="130"/>
                  </a:cubicBezTo>
                  <a:cubicBezTo>
                    <a:pt x="640" y="0"/>
                    <a:pt x="640" y="0"/>
                    <a:pt x="640" y="0"/>
                  </a:cubicBezTo>
                  <a:cubicBezTo>
                    <a:pt x="587" y="29"/>
                    <a:pt x="452" y="46"/>
                    <a:pt x="320" y="46"/>
                  </a:cubicBezTo>
                  <a:cubicBezTo>
                    <a:pt x="189" y="46"/>
                    <a:pt x="53" y="29"/>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i="0" u="none" strike="noStrike" cap="none" dirty="0">
                <a:solidFill>
                  <a:schemeClr val="lt1"/>
                </a:solidFill>
                <a:latin typeface="Bebas Neue"/>
                <a:ea typeface="Bebas Neue"/>
                <a:cs typeface="Bebas Neue"/>
                <a:sym typeface="Bebas Neue"/>
              </a:endParaRPr>
            </a:p>
          </p:txBody>
        </p:sp>
        <p:sp>
          <p:nvSpPr>
            <p:cNvPr id="536" name="Google Shape;536;p42"/>
            <p:cNvSpPr/>
            <p:nvPr/>
          </p:nvSpPr>
          <p:spPr>
            <a:xfrm>
              <a:off x="1974416" y="4115125"/>
              <a:ext cx="1377910" cy="541775"/>
            </a:xfrm>
            <a:custGeom>
              <a:avLst/>
              <a:gdLst/>
              <a:ahLst/>
              <a:cxnLst/>
              <a:rect l="l" t="t" r="r" b="b"/>
              <a:pathLst>
                <a:path w="483" h="190" extrusionOk="0">
                  <a:moveTo>
                    <a:pt x="0" y="0"/>
                  </a:moveTo>
                  <a:cubicBezTo>
                    <a:pt x="61" y="125"/>
                    <a:pt x="61" y="125"/>
                    <a:pt x="61" y="125"/>
                  </a:cubicBezTo>
                  <a:cubicBezTo>
                    <a:pt x="62" y="126"/>
                    <a:pt x="62" y="127"/>
                    <a:pt x="63" y="128"/>
                  </a:cubicBezTo>
                  <a:cubicBezTo>
                    <a:pt x="70" y="144"/>
                    <a:pt x="70" y="144"/>
                    <a:pt x="70" y="144"/>
                  </a:cubicBezTo>
                  <a:cubicBezTo>
                    <a:pt x="93" y="170"/>
                    <a:pt x="162" y="190"/>
                    <a:pt x="241" y="190"/>
                  </a:cubicBezTo>
                  <a:cubicBezTo>
                    <a:pt x="320" y="190"/>
                    <a:pt x="389" y="170"/>
                    <a:pt x="412" y="144"/>
                  </a:cubicBezTo>
                  <a:cubicBezTo>
                    <a:pt x="420" y="128"/>
                    <a:pt x="420" y="128"/>
                    <a:pt x="420" y="128"/>
                  </a:cubicBezTo>
                  <a:cubicBezTo>
                    <a:pt x="421" y="127"/>
                    <a:pt x="421" y="126"/>
                    <a:pt x="421" y="125"/>
                  </a:cubicBezTo>
                  <a:cubicBezTo>
                    <a:pt x="483" y="0"/>
                    <a:pt x="483" y="0"/>
                    <a:pt x="483" y="0"/>
                  </a:cubicBezTo>
                  <a:cubicBezTo>
                    <a:pt x="437" y="26"/>
                    <a:pt x="338" y="41"/>
                    <a:pt x="241" y="41"/>
                  </a:cubicBezTo>
                  <a:cubicBezTo>
                    <a:pt x="144" y="41"/>
                    <a:pt x="45" y="26"/>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i="0" u="none" strike="noStrike" cap="none" dirty="0">
                <a:solidFill>
                  <a:schemeClr val="lt1"/>
                </a:solidFill>
                <a:latin typeface="Bebas Neue"/>
                <a:ea typeface="Bebas Neue"/>
                <a:cs typeface="Bebas Neue"/>
                <a:sym typeface="Bebas Neue"/>
              </a:endParaRPr>
            </a:p>
          </p:txBody>
        </p:sp>
        <p:sp>
          <p:nvSpPr>
            <p:cNvPr id="537" name="Google Shape;537;p42"/>
            <p:cNvSpPr/>
            <p:nvPr/>
          </p:nvSpPr>
          <p:spPr>
            <a:xfrm>
              <a:off x="863236" y="1706600"/>
              <a:ext cx="3600274" cy="576911"/>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i="0" u="none" strike="noStrike" cap="none" dirty="0">
                <a:solidFill>
                  <a:schemeClr val="lt1"/>
                </a:solidFill>
                <a:latin typeface="Bebas Neue"/>
                <a:ea typeface="Bebas Neue"/>
                <a:cs typeface="Bebas Neue"/>
                <a:sym typeface="Bebas Neue"/>
              </a:endParaRPr>
            </a:p>
          </p:txBody>
        </p:sp>
        <p:sp>
          <p:nvSpPr>
            <p:cNvPr id="538" name="Google Shape;538;p42"/>
            <p:cNvSpPr/>
            <p:nvPr/>
          </p:nvSpPr>
          <p:spPr>
            <a:xfrm>
              <a:off x="1305892" y="2665477"/>
              <a:ext cx="2714957" cy="564446"/>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i="0" u="none" strike="noStrike" cap="none" dirty="0">
                <a:solidFill>
                  <a:schemeClr val="lt1"/>
                </a:solidFill>
                <a:latin typeface="Bebas Neue"/>
                <a:ea typeface="Bebas Neue"/>
                <a:cs typeface="Bebas Neue"/>
                <a:sym typeface="Bebas Neue"/>
              </a:endParaRPr>
            </a:p>
          </p:txBody>
        </p:sp>
        <p:sp>
          <p:nvSpPr>
            <p:cNvPr id="539" name="Google Shape;539;p42"/>
            <p:cNvSpPr/>
            <p:nvPr/>
          </p:nvSpPr>
          <p:spPr>
            <a:xfrm>
              <a:off x="1086835" y="2186038"/>
              <a:ext cx="3154201" cy="571244"/>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i="0" u="none" strike="noStrike" cap="none" dirty="0">
                <a:solidFill>
                  <a:schemeClr val="lt1"/>
                </a:solidFill>
                <a:latin typeface="Bebas Neue"/>
                <a:ea typeface="Bebas Neue"/>
                <a:cs typeface="Bebas Neue"/>
                <a:sym typeface="Bebas Neue"/>
              </a:endParaRPr>
            </a:p>
          </p:txBody>
        </p:sp>
        <p:sp>
          <p:nvSpPr>
            <p:cNvPr id="540" name="Google Shape;540;p42"/>
            <p:cNvSpPr/>
            <p:nvPr/>
          </p:nvSpPr>
          <p:spPr>
            <a:xfrm>
              <a:off x="1526085" y="3144914"/>
              <a:ext cx="2272296" cy="562177"/>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i="0" u="none" strike="noStrike" cap="none" dirty="0">
                <a:solidFill>
                  <a:schemeClr val="lt1"/>
                </a:solidFill>
                <a:latin typeface="Bebas Neue"/>
                <a:ea typeface="Bebas Neue"/>
                <a:cs typeface="Bebas Neue"/>
                <a:sym typeface="Bebas Neue"/>
              </a:endParaRPr>
            </a:p>
          </p:txBody>
        </p:sp>
        <p:sp>
          <p:nvSpPr>
            <p:cNvPr id="541" name="Google Shape;541;p42"/>
            <p:cNvSpPr/>
            <p:nvPr/>
          </p:nvSpPr>
          <p:spPr>
            <a:xfrm>
              <a:off x="855292" y="1413043"/>
              <a:ext cx="3602907" cy="396816"/>
            </a:xfrm>
            <a:prstGeom prst="ellipse">
              <a:avLst/>
            </a:prstGeom>
            <a:solidFill>
              <a:srgbClr val="FFFFFF">
                <a:alpha val="1788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i="0" u="none" strike="noStrike" cap="none">
                <a:solidFill>
                  <a:schemeClr val="lt1"/>
                </a:solidFill>
                <a:latin typeface="Bebas Neue"/>
                <a:ea typeface="Bebas Neue"/>
                <a:cs typeface="Bebas Neue"/>
                <a:sym typeface="Bebas Neue"/>
              </a:endParaRPr>
            </a:p>
          </p:txBody>
        </p:sp>
      </p:grpSp>
      <p:cxnSp>
        <p:nvCxnSpPr>
          <p:cNvPr id="542" name="Google Shape;542;p42"/>
          <p:cNvCxnSpPr/>
          <p:nvPr/>
        </p:nvCxnSpPr>
        <p:spPr>
          <a:xfrm flipV="1">
            <a:off x="4425222" y="3932239"/>
            <a:ext cx="913500" cy="15317"/>
          </a:xfrm>
          <a:prstGeom prst="straightConnector1">
            <a:avLst/>
          </a:prstGeom>
          <a:noFill/>
          <a:ln w="9525" cap="flat" cmpd="sng">
            <a:solidFill>
              <a:schemeClr val="accent1"/>
            </a:solidFill>
            <a:prstDash val="solid"/>
            <a:round/>
            <a:headEnd type="oval" w="med" len="med"/>
            <a:tailEnd type="oval" w="med" len="med"/>
          </a:ln>
        </p:spPr>
      </p:cxnSp>
      <p:sp>
        <p:nvSpPr>
          <p:cNvPr id="543" name="Google Shape;543;p42"/>
          <p:cNvSpPr txBox="1"/>
          <p:nvPr/>
        </p:nvSpPr>
        <p:spPr>
          <a:xfrm>
            <a:off x="5433119" y="1142161"/>
            <a:ext cx="2786700" cy="344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000" dirty="0">
                <a:solidFill>
                  <a:schemeClr val="dk1"/>
                </a:solidFill>
                <a:latin typeface="IBM Plex Sans Condensed"/>
                <a:ea typeface="IBM Plex Sans Condensed"/>
                <a:cs typeface="IBM Plex Sans Condensed"/>
                <a:sym typeface="IBM Plex Sans Condensed"/>
              </a:rPr>
              <a:t>Constitución Política de los Estados Unidos Mexicanos, artículo 134. </a:t>
            </a:r>
            <a:endParaRPr sz="1000" dirty="0">
              <a:solidFill>
                <a:schemeClr val="dk1"/>
              </a:solidFill>
              <a:latin typeface="IBM Plex Sans Condensed"/>
              <a:ea typeface="IBM Plex Sans Condensed"/>
              <a:cs typeface="IBM Plex Sans Condensed"/>
              <a:sym typeface="IBM Plex Sans Condensed"/>
            </a:endParaRPr>
          </a:p>
        </p:txBody>
      </p:sp>
      <p:cxnSp>
        <p:nvCxnSpPr>
          <p:cNvPr id="544" name="Google Shape;544;p42"/>
          <p:cNvCxnSpPr/>
          <p:nvPr/>
        </p:nvCxnSpPr>
        <p:spPr>
          <a:xfrm>
            <a:off x="4171081" y="3400614"/>
            <a:ext cx="1212600" cy="0"/>
          </a:xfrm>
          <a:prstGeom prst="straightConnector1">
            <a:avLst/>
          </a:prstGeom>
          <a:noFill/>
          <a:ln w="9525" cap="flat" cmpd="sng">
            <a:solidFill>
              <a:schemeClr val="accent2"/>
            </a:solidFill>
            <a:prstDash val="solid"/>
            <a:round/>
            <a:headEnd type="oval" w="med" len="med"/>
            <a:tailEnd type="oval" w="med" len="med"/>
          </a:ln>
        </p:spPr>
      </p:cxnSp>
      <p:sp>
        <p:nvSpPr>
          <p:cNvPr id="545" name="Google Shape;545;p42"/>
          <p:cNvSpPr txBox="1"/>
          <p:nvPr/>
        </p:nvSpPr>
        <p:spPr>
          <a:xfrm>
            <a:off x="5454383" y="2271736"/>
            <a:ext cx="2786700" cy="344100"/>
          </a:xfrm>
          <a:prstGeom prst="rect">
            <a:avLst/>
          </a:prstGeom>
          <a:noFill/>
          <a:ln>
            <a:noFill/>
          </a:ln>
        </p:spPr>
        <p:txBody>
          <a:bodyPr spcFirstLastPara="1" wrap="square" lIns="0" tIns="0" rIns="0" bIns="0" anchor="ctr" anchorCtr="0">
            <a:noAutofit/>
          </a:bodyPr>
          <a:lstStyle/>
          <a:p>
            <a:r>
              <a:rPr lang="es-MX" sz="1000" dirty="0">
                <a:solidFill>
                  <a:schemeClr val="dk1"/>
                </a:solidFill>
                <a:latin typeface="IBM Plex Sans Condensed"/>
                <a:ea typeface="IBM Plex Sans Condensed"/>
                <a:cs typeface="IBM Plex Sans Condensed"/>
                <a:sym typeface="IBM Plex Sans Condensed"/>
              </a:rPr>
              <a:t>Ley Federal de Presupuesto y Responsabilidad Hacendaría, artículo 2 y 25.</a:t>
            </a:r>
            <a:endParaRPr sz="1000" dirty="0">
              <a:solidFill>
                <a:schemeClr val="dk1"/>
              </a:solidFill>
              <a:latin typeface="IBM Plex Sans Condensed"/>
              <a:ea typeface="IBM Plex Sans Condensed"/>
              <a:cs typeface="IBM Plex Sans Condensed"/>
              <a:sym typeface="IBM Plex Sans Condensed"/>
            </a:endParaRPr>
          </a:p>
        </p:txBody>
      </p:sp>
      <p:sp>
        <p:nvSpPr>
          <p:cNvPr id="547" name="Google Shape;547;p42"/>
          <p:cNvSpPr txBox="1"/>
          <p:nvPr/>
        </p:nvSpPr>
        <p:spPr>
          <a:xfrm>
            <a:off x="5433144" y="3255209"/>
            <a:ext cx="2786700" cy="344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000" dirty="0">
                <a:solidFill>
                  <a:schemeClr val="dk1"/>
                </a:solidFill>
                <a:latin typeface="IBM Plex Sans Condensed"/>
                <a:ea typeface="IBM Plex Sans Condensed"/>
                <a:cs typeface="IBM Plex Sans Condensed"/>
                <a:sym typeface="IBM Plex Sans Condensed"/>
              </a:rPr>
              <a:t>Disposiciones Generales del Sistema de Evaluación del Desempeño.</a:t>
            </a:r>
            <a:endParaRPr sz="1000" dirty="0">
              <a:solidFill>
                <a:schemeClr val="dk1"/>
              </a:solidFill>
              <a:latin typeface="IBM Plex Sans Condensed"/>
              <a:ea typeface="IBM Plex Sans Condensed"/>
              <a:cs typeface="IBM Plex Sans Condensed"/>
              <a:sym typeface="IBM Plex Sans Condensed"/>
            </a:endParaRPr>
          </a:p>
        </p:txBody>
      </p:sp>
      <p:sp>
        <p:nvSpPr>
          <p:cNvPr id="549" name="Google Shape;549;p42"/>
          <p:cNvSpPr txBox="1"/>
          <p:nvPr/>
        </p:nvSpPr>
        <p:spPr>
          <a:xfrm>
            <a:off x="5429990" y="3775506"/>
            <a:ext cx="2786700" cy="344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000" dirty="0">
                <a:solidFill>
                  <a:schemeClr val="dk1"/>
                </a:solidFill>
                <a:latin typeface="IBM Plex Sans Condensed"/>
                <a:ea typeface="IBM Plex Sans Condensed"/>
                <a:cs typeface="IBM Plex Sans Condensed"/>
                <a:sym typeface="IBM Plex Sans Condensed"/>
              </a:rPr>
              <a:t>Lineamientos Generales de Evaluación.</a:t>
            </a:r>
            <a:endParaRPr sz="1000" dirty="0">
              <a:solidFill>
                <a:schemeClr val="dk1"/>
              </a:solidFill>
              <a:latin typeface="IBM Plex Sans Condensed"/>
              <a:ea typeface="IBM Plex Sans Condensed"/>
              <a:cs typeface="IBM Plex Sans Condensed"/>
              <a:sym typeface="IBM Plex Sans Condensed"/>
            </a:endParaRPr>
          </a:p>
        </p:txBody>
      </p:sp>
      <p:cxnSp>
        <p:nvCxnSpPr>
          <p:cNvPr id="550" name="Google Shape;550;p42"/>
          <p:cNvCxnSpPr/>
          <p:nvPr/>
        </p:nvCxnSpPr>
        <p:spPr>
          <a:xfrm>
            <a:off x="3511722" y="2457043"/>
            <a:ext cx="1827000" cy="0"/>
          </a:xfrm>
          <a:prstGeom prst="straightConnector1">
            <a:avLst/>
          </a:prstGeom>
          <a:noFill/>
          <a:ln w="9525" cap="flat" cmpd="sng">
            <a:solidFill>
              <a:schemeClr val="accent5"/>
            </a:solidFill>
            <a:prstDash val="solid"/>
            <a:round/>
            <a:headEnd type="oval" w="med" len="med"/>
            <a:tailEnd type="oval" w="med" len="med"/>
          </a:ln>
        </p:spPr>
      </p:cxnSp>
      <p:cxnSp>
        <p:nvCxnSpPr>
          <p:cNvPr id="552" name="Google Shape;552;p42"/>
          <p:cNvCxnSpPr/>
          <p:nvPr/>
        </p:nvCxnSpPr>
        <p:spPr>
          <a:xfrm>
            <a:off x="3246398" y="1288900"/>
            <a:ext cx="2092324" cy="0"/>
          </a:xfrm>
          <a:prstGeom prst="straightConnector1">
            <a:avLst/>
          </a:prstGeom>
          <a:noFill/>
          <a:ln w="9525" cap="flat" cmpd="sng">
            <a:solidFill>
              <a:schemeClr val="accent6"/>
            </a:solidFill>
            <a:prstDash val="solid"/>
            <a:round/>
            <a:headEnd type="oval" w="med" len="med"/>
            <a:tailEnd type="oval" w="med" len="med"/>
          </a:ln>
        </p:spPr>
      </p:cxn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729" t="38587" r="40620" b="53006"/>
          <a:stretch/>
        </p:blipFill>
        <p:spPr bwMode="auto">
          <a:xfrm>
            <a:off x="1311702" y="978194"/>
            <a:ext cx="2347215" cy="90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695" t="62657" r="32950" b="28213"/>
          <a:stretch/>
        </p:blipFill>
        <p:spPr bwMode="auto">
          <a:xfrm>
            <a:off x="174107" y="2025371"/>
            <a:ext cx="2179234" cy="9024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7490" t="69088" r="32824" b="22991"/>
          <a:stretch/>
        </p:blipFill>
        <p:spPr bwMode="auto">
          <a:xfrm>
            <a:off x="2466310" y="2025371"/>
            <a:ext cx="2347215" cy="910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a:extLst>
              <a:ext uri="{FF2B5EF4-FFF2-40B4-BE49-F238E27FC236}">
                <a16:creationId xmlns:a16="http://schemas.microsoft.com/office/drawing/2014/main" id="{D4CF820F-0DA3-4968-BBDE-620960872184}"/>
              </a:ext>
            </a:extLst>
          </p:cNvPr>
          <p:cNvGraphicFramePr/>
          <p:nvPr>
            <p:extLst>
              <p:ext uri="{D42A27DB-BD31-4B8C-83A1-F6EECF244321}">
                <p14:modId xmlns:p14="http://schemas.microsoft.com/office/powerpoint/2010/main" val="2049636013"/>
              </p:ext>
            </p:extLst>
          </p:nvPr>
        </p:nvGraphicFramePr>
        <p:xfrm>
          <a:off x="411126" y="836453"/>
          <a:ext cx="8392632" cy="34705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474;p40"/>
          <p:cNvSpPr txBox="1">
            <a:spLocks/>
          </p:cNvSpPr>
          <p:nvPr/>
        </p:nvSpPr>
        <p:spPr>
          <a:xfrm>
            <a:off x="619834" y="161929"/>
            <a:ext cx="7593300" cy="396300"/>
          </a:xfrm>
          <a:prstGeom prst="rect">
            <a:avLst/>
          </a:prstGeom>
          <a:noFill/>
          <a:ln>
            <a:noFill/>
          </a:ln>
          <a:effectLst>
            <a:outerShdw blurRad="42863" dist="9525" dir="5400000" algn="bl" rotWithShape="0">
              <a:schemeClr val="dk1">
                <a:alpha val="30000"/>
              </a:scheme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1pPr>
            <a:lvl2pPr marR="0" lvl="1"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2pPr>
            <a:lvl3pPr marR="0" lvl="2"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3pPr>
            <a:lvl4pPr marR="0" lvl="3"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4pPr>
            <a:lvl5pPr marR="0" lvl="4"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5pPr>
            <a:lvl6pPr marR="0" lvl="5"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6pPr>
            <a:lvl7pPr marR="0" lvl="6"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7pPr>
            <a:lvl8pPr marR="0" lvl="7"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8pPr>
            <a:lvl9pPr marR="0" lvl="8"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9pPr>
          </a:lstStyle>
          <a:p>
            <a:pPr algn="ctr"/>
            <a:r>
              <a:rPr lang="es-MX" sz="3200" dirty="0"/>
              <a:t>OBJETIVOS DEL SED</a:t>
            </a:r>
          </a:p>
        </p:txBody>
      </p:sp>
    </p:spTree>
    <p:extLst>
      <p:ext uri="{BB962C8B-B14F-4D97-AF65-F5344CB8AC3E}">
        <p14:creationId xmlns:p14="http://schemas.microsoft.com/office/powerpoint/2010/main" val="141775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9F4D"/>
            </a:gs>
            <a:gs pos="58000">
              <a:schemeClr val="accent5"/>
            </a:gs>
            <a:gs pos="100000">
              <a:schemeClr val="accent5"/>
            </a:gs>
          </a:gsLst>
          <a:path path="circle">
            <a:fillToRect l="100000" t="100000"/>
          </a:path>
          <a:tileRect r="-100000" b="-100000"/>
        </a:gradFill>
        <a:effectLst/>
      </p:bgPr>
    </p:bg>
    <p:spTree>
      <p:nvGrpSpPr>
        <p:cNvPr id="1" name="Shape 266"/>
        <p:cNvGrpSpPr/>
        <p:nvPr/>
      </p:nvGrpSpPr>
      <p:grpSpPr>
        <a:xfrm>
          <a:off x="0" y="0"/>
          <a:ext cx="0" cy="0"/>
          <a:chOff x="0" y="0"/>
          <a:chExt cx="0" cy="0"/>
        </a:xfrm>
      </p:grpSpPr>
      <p:sp>
        <p:nvSpPr>
          <p:cNvPr id="269" name="Google Shape;269;p28"/>
          <p:cNvSpPr txBox="1">
            <a:spLocks noGrp="1"/>
          </p:cNvSpPr>
          <p:nvPr>
            <p:ph type="body" idx="3"/>
          </p:nvPr>
        </p:nvSpPr>
        <p:spPr>
          <a:xfrm>
            <a:off x="241011" y="595427"/>
            <a:ext cx="4444404" cy="4408967"/>
          </a:xfrm>
          <a:prstGeom prst="rect">
            <a:avLst/>
          </a:prstGeom>
        </p:spPr>
        <p:txBody>
          <a:bodyPr spcFirstLastPara="1" wrap="square" lIns="0" tIns="0" rIns="0" bIns="0" numCol="1" anchor="t" anchorCtr="0">
            <a:noAutofit/>
          </a:bodyPr>
          <a:lstStyle/>
          <a:p>
            <a:pPr marL="0" lvl="0" indent="0" algn="just" rtl="0">
              <a:lnSpc>
                <a:spcPct val="100000"/>
              </a:lnSpc>
              <a:spcBef>
                <a:spcPts val="800"/>
              </a:spcBef>
              <a:spcAft>
                <a:spcPts val="800"/>
              </a:spcAft>
              <a:buNone/>
            </a:pPr>
            <a:r>
              <a:rPr lang="es-MX" sz="1200" b="1" dirty="0"/>
              <a:t>Es</a:t>
            </a:r>
            <a:r>
              <a:rPr lang="es-MX" sz="1200" dirty="0"/>
              <a:t> </a:t>
            </a:r>
            <a:r>
              <a:rPr lang="es-MX" sz="1200" b="1" dirty="0"/>
              <a:t>la apreciación sistemática y objetiva de un programa </a:t>
            </a:r>
            <a:r>
              <a:rPr lang="es-MX" sz="1200" dirty="0"/>
              <a:t>en curso, específicamente </a:t>
            </a:r>
            <a:r>
              <a:rPr lang="es-MX" sz="1200" b="1" dirty="0"/>
              <a:t>en lo relativo a su operación y resultados inmediatos</a:t>
            </a:r>
            <a:r>
              <a:rPr lang="es-MX" sz="1200" dirty="0"/>
              <a:t>. El seguimiento y la evaluación son procesos que se articulan de manera integral con la planeación; de tal forma que al medir el avance en el logro de los resultados y monitorear permanentemente los procesos y actividades del sector público, es posible conocer la eficiencia y eficacia en el cumplimiento de los objetivos fijados por la APF, mejorar los instrumentos de política pública y alcanzar las metas programadas. </a:t>
            </a:r>
          </a:p>
          <a:p>
            <a:pPr marL="0" indent="0" algn="just">
              <a:lnSpc>
                <a:spcPct val="100000"/>
              </a:lnSpc>
              <a:spcBef>
                <a:spcPts val="800"/>
              </a:spcBef>
              <a:spcAft>
                <a:spcPts val="800"/>
              </a:spcAft>
              <a:buNone/>
            </a:pPr>
            <a:r>
              <a:rPr lang="es-MX" sz="1200" dirty="0"/>
              <a:t>El seguimiento </a:t>
            </a:r>
            <a:r>
              <a:rPr lang="es-MX" sz="1200" b="1" dirty="0"/>
              <a:t>se enfatiza en el corto plazo, durante la ejecución de los programas, en cómo se está haciendo y si las acciones llevadas se están dirigiendo a obtener los resultados esperados</a:t>
            </a:r>
            <a:r>
              <a:rPr lang="es-MX" sz="1200" dirty="0"/>
              <a:t>. Por otro lado, la evaluación se enfoca al cumplimiento de metas, una vez que ha concluido el período de operación, así como a la eficacia y eficiencia de los procesos para alcanzarlas. En ambos momentos, la retroalimentación permite mejorar y reorientar el progreso general hacia el logro de resultados esperados o confirmar su cumplimiento. </a:t>
            </a:r>
          </a:p>
          <a:p>
            <a:pPr marL="0" indent="0" algn="just">
              <a:lnSpc>
                <a:spcPct val="100000"/>
              </a:lnSpc>
              <a:spcBef>
                <a:spcPts val="800"/>
              </a:spcBef>
              <a:spcAft>
                <a:spcPts val="800"/>
              </a:spcAft>
              <a:buNone/>
            </a:pPr>
            <a:r>
              <a:rPr lang="es-MX" sz="1200" dirty="0"/>
              <a:t>La retroalimentación consiste en una serie de hallazgos, conclusiones, recomendaciones y lecciones extraídas de la experiencia; puede utilizarse para mejorar el desempeño y como base para la toma de decisiones, así como para fomentar el aprendizaje en una institución. </a:t>
            </a:r>
          </a:p>
          <a:p>
            <a:pPr marL="0" lvl="0" indent="0" algn="just" rtl="0">
              <a:spcBef>
                <a:spcPts val="800"/>
              </a:spcBef>
              <a:spcAft>
                <a:spcPts val="800"/>
              </a:spcAft>
              <a:buNone/>
            </a:pPr>
            <a:endParaRPr lang="es-MX" sz="1200" dirty="0"/>
          </a:p>
          <a:p>
            <a:pPr marL="0" indent="0" algn="just">
              <a:spcBef>
                <a:spcPts val="800"/>
              </a:spcBef>
              <a:spcAft>
                <a:spcPts val="800"/>
              </a:spcAft>
              <a:buNone/>
            </a:pPr>
            <a:endParaRPr lang="es-MX" sz="1200" dirty="0"/>
          </a:p>
        </p:txBody>
      </p:sp>
      <p:sp>
        <p:nvSpPr>
          <p:cNvPr id="17" name="Google Shape;474;p40"/>
          <p:cNvSpPr txBox="1">
            <a:spLocks/>
          </p:cNvSpPr>
          <p:nvPr/>
        </p:nvSpPr>
        <p:spPr>
          <a:xfrm>
            <a:off x="283535" y="84615"/>
            <a:ext cx="8392633" cy="51790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3200" dirty="0">
                <a:solidFill>
                  <a:schemeClr val="lt1"/>
                </a:solidFill>
                <a:effectLst>
                  <a:outerShdw blurRad="38100" dist="38100" dir="2700000" algn="tl">
                    <a:srgbClr val="000000">
                      <a:alpha val="43137"/>
                    </a:srgbClr>
                  </a:outerShdw>
                </a:effectLst>
                <a:latin typeface="Bebas Neue"/>
                <a:ea typeface="Bebas Neue"/>
                <a:cs typeface="Bebas Neue"/>
                <a:sym typeface="Bebas Neue"/>
              </a:rPr>
              <a:t>EL SEGUIMIENTO</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961" t="41675" r="36202" b="18152"/>
          <a:stretch/>
        </p:blipFill>
        <p:spPr bwMode="auto">
          <a:xfrm>
            <a:off x="4961859" y="864782"/>
            <a:ext cx="3756837" cy="37887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E659"/>
            </a:gs>
            <a:gs pos="58000">
              <a:schemeClr val="accent4"/>
            </a:gs>
            <a:gs pos="100000">
              <a:schemeClr val="accent4"/>
            </a:gs>
          </a:gsLst>
          <a:path path="circle">
            <a:fillToRect l="100000" t="100000"/>
          </a:path>
          <a:tileRect r="-100000" b="-100000"/>
        </a:gradFill>
        <a:effectLst/>
      </p:bgPr>
    </p:bg>
    <p:spTree>
      <p:nvGrpSpPr>
        <p:cNvPr id="1" name="Shape 362"/>
        <p:cNvGrpSpPr/>
        <p:nvPr/>
      </p:nvGrpSpPr>
      <p:grpSpPr>
        <a:xfrm>
          <a:off x="0" y="0"/>
          <a:ext cx="0" cy="0"/>
          <a:chOff x="0" y="0"/>
          <a:chExt cx="0" cy="0"/>
        </a:xfrm>
      </p:grpSpPr>
      <p:sp>
        <p:nvSpPr>
          <p:cNvPr id="9" name="Google Shape;269;p28"/>
          <p:cNvSpPr txBox="1">
            <a:spLocks/>
          </p:cNvSpPr>
          <p:nvPr/>
        </p:nvSpPr>
        <p:spPr>
          <a:xfrm>
            <a:off x="283535" y="524548"/>
            <a:ext cx="8477693" cy="765537"/>
          </a:xfrm>
          <a:prstGeom prst="rect">
            <a:avLst/>
          </a:prstGeom>
        </p:spPr>
        <p:txBody>
          <a:bodyPr spcFirstLastPara="1" wrap="square" lIns="0" tIns="0" rIns="0" bIns="0"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800"/>
              </a:spcBef>
              <a:spcAft>
                <a:spcPts val="800"/>
              </a:spcAft>
            </a:pPr>
            <a:r>
              <a:rPr lang="es-MX" sz="1200" b="1" dirty="0"/>
              <a:t>El seguimiento es un ejercicio continúo </a:t>
            </a:r>
            <a:r>
              <a:rPr lang="es-MX" sz="1200" dirty="0"/>
              <a:t>y permanente que permite alcanzar una gestión integral; </a:t>
            </a:r>
            <a:r>
              <a:rPr lang="es-MX" sz="1200" b="1" dirty="0"/>
              <a:t>eso implica que deba articularse en los procesos de planeación, programación, </a:t>
            </a:r>
            <a:r>
              <a:rPr lang="es-MX" sz="1200" b="1" dirty="0" err="1"/>
              <a:t>presupuestación</a:t>
            </a:r>
            <a:r>
              <a:rPr lang="es-MX" sz="1200" b="1" dirty="0"/>
              <a:t>, ejecución y evaluación</a:t>
            </a:r>
            <a:r>
              <a:rPr lang="es-MX" sz="1200" dirty="0"/>
              <a:t>. La puesta en marcha de un proceso de seguimiento implica considerar un conjunto de etapas o pasos para su consecución:  </a:t>
            </a:r>
          </a:p>
          <a:p>
            <a:pPr algn="just">
              <a:spcBef>
                <a:spcPts val="800"/>
              </a:spcBef>
              <a:spcAft>
                <a:spcPts val="800"/>
              </a:spcAft>
            </a:pPr>
            <a:endParaRPr lang="es-MX" sz="1200" dirty="0"/>
          </a:p>
          <a:p>
            <a:pPr algn="just">
              <a:spcBef>
                <a:spcPts val="800"/>
              </a:spcBef>
              <a:spcAft>
                <a:spcPts val="800"/>
              </a:spcAft>
            </a:pPr>
            <a:endParaRPr lang="es-MX" sz="12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690" t="20741" r="35504" b="50000"/>
          <a:stretch/>
        </p:blipFill>
        <p:spPr bwMode="auto">
          <a:xfrm>
            <a:off x="1665767" y="1368055"/>
            <a:ext cx="5582093" cy="3154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1" name="Google Shape;474;p40"/>
          <p:cNvSpPr txBox="1">
            <a:spLocks/>
          </p:cNvSpPr>
          <p:nvPr/>
        </p:nvSpPr>
        <p:spPr>
          <a:xfrm>
            <a:off x="283535" y="6647"/>
            <a:ext cx="8392633" cy="51790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3200" dirty="0">
                <a:solidFill>
                  <a:schemeClr val="lt1"/>
                </a:solidFill>
                <a:effectLst>
                  <a:outerShdw blurRad="38100" dist="38100" dir="2700000" algn="tl">
                    <a:srgbClr val="000000">
                      <a:alpha val="43137"/>
                    </a:srgbClr>
                  </a:outerShdw>
                </a:effectLst>
                <a:latin typeface="Bebas Neue"/>
                <a:ea typeface="Bebas Neue"/>
                <a:cs typeface="Bebas Neue"/>
                <a:sym typeface="Bebas Neue"/>
              </a:rPr>
              <a:t>Etapas </a:t>
            </a:r>
            <a:r>
              <a:rPr lang="es-MX" sz="3200" dirty="0" err="1">
                <a:solidFill>
                  <a:schemeClr val="lt1"/>
                </a:solidFill>
                <a:effectLst>
                  <a:outerShdw blurRad="38100" dist="38100" dir="2700000" algn="tl">
                    <a:srgbClr val="000000">
                      <a:alpha val="43137"/>
                    </a:srgbClr>
                  </a:outerShdw>
                </a:effectLst>
                <a:latin typeface="Bebas Neue"/>
                <a:ea typeface="Bebas Neue"/>
                <a:cs typeface="Bebas Neue"/>
                <a:sym typeface="Bebas Neue"/>
              </a:rPr>
              <a:t>dEL</a:t>
            </a:r>
            <a:r>
              <a:rPr lang="es-MX" sz="3200" dirty="0">
                <a:solidFill>
                  <a:schemeClr val="lt1"/>
                </a:solidFill>
                <a:effectLst>
                  <a:outerShdw blurRad="38100" dist="38100" dir="2700000" algn="tl">
                    <a:srgbClr val="000000">
                      <a:alpha val="43137"/>
                    </a:srgbClr>
                  </a:outerShdw>
                </a:effectLst>
                <a:latin typeface="Bebas Neue"/>
                <a:ea typeface="Bebas Neue"/>
                <a:cs typeface="Bebas Neue"/>
                <a:sym typeface="Bebas Neue"/>
              </a:rPr>
              <a:t> SEGUIMIENTO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58000">
              <a:schemeClr val="dk2"/>
            </a:gs>
            <a:gs pos="100000">
              <a:schemeClr val="dk2"/>
            </a:gs>
          </a:gsLst>
          <a:path path="circle">
            <a:fillToRect l="100000" t="100000"/>
          </a:path>
          <a:tileRect r="-100000" b="-100000"/>
        </a:gradFill>
        <a:effectLst/>
      </p:bgPr>
    </p:bg>
    <p:spTree>
      <p:nvGrpSpPr>
        <p:cNvPr id="1" name="Shape 220"/>
        <p:cNvGrpSpPr/>
        <p:nvPr/>
      </p:nvGrpSpPr>
      <p:grpSpPr>
        <a:xfrm>
          <a:off x="0" y="0"/>
          <a:ext cx="0" cy="0"/>
          <a:chOff x="0" y="0"/>
          <a:chExt cx="0" cy="0"/>
        </a:xfrm>
      </p:grpSpPr>
      <p:sp>
        <p:nvSpPr>
          <p:cNvPr id="15" name="Google Shape;474;p40"/>
          <p:cNvSpPr txBox="1">
            <a:spLocks/>
          </p:cNvSpPr>
          <p:nvPr/>
        </p:nvSpPr>
        <p:spPr>
          <a:xfrm>
            <a:off x="155941" y="63356"/>
            <a:ext cx="8392633" cy="51790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2800" dirty="0">
                <a:solidFill>
                  <a:schemeClr val="lt1"/>
                </a:solidFill>
                <a:effectLst>
                  <a:outerShdw blurRad="38100" dist="38100" dir="2700000" algn="tl">
                    <a:srgbClr val="000000">
                      <a:alpha val="43137"/>
                    </a:srgbClr>
                  </a:outerShdw>
                </a:effectLst>
                <a:latin typeface="Bebas Neue"/>
                <a:ea typeface="Bebas Neue"/>
                <a:cs typeface="Bebas Neue"/>
                <a:sym typeface="Bebas Neue"/>
              </a:rPr>
              <a:t>HERRAMIENTAS METODOLÓGICAS DEL SEGUIMIENTO</a:t>
            </a:r>
          </a:p>
        </p:txBody>
      </p:sp>
      <p:sp>
        <p:nvSpPr>
          <p:cNvPr id="16" name="Marcador de contenido 2">
            <a:extLst>
              <a:ext uri="{FF2B5EF4-FFF2-40B4-BE49-F238E27FC236}">
                <a16:creationId xmlns:a16="http://schemas.microsoft.com/office/drawing/2014/main" id="{6CF2CF25-EA0A-6842-A235-51A418179E6C}"/>
              </a:ext>
            </a:extLst>
          </p:cNvPr>
          <p:cNvSpPr txBox="1">
            <a:spLocks/>
          </p:cNvSpPr>
          <p:nvPr/>
        </p:nvSpPr>
        <p:spPr>
          <a:xfrm>
            <a:off x="241822" y="663155"/>
            <a:ext cx="8561935" cy="58439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55600" algn="l" rtl="0">
              <a:lnSpc>
                <a:spcPct val="115000"/>
              </a:lnSpc>
              <a:spcBef>
                <a:spcPts val="800"/>
              </a:spcBef>
              <a:spcAft>
                <a:spcPts val="80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9pPr>
          </a:lstStyle>
          <a:p>
            <a:pPr marL="101600" indent="0" algn="just">
              <a:buNone/>
            </a:pPr>
            <a:r>
              <a:rPr lang="es-MX" sz="1600" dirty="0"/>
              <a:t>Para realizar el adecuado seguimiento, es necesario contar con herramientas metodológicas que permitan analizar de principio a fin, el proceso de planeación:</a:t>
            </a:r>
          </a:p>
        </p:txBody>
      </p:sp>
      <p:sp>
        <p:nvSpPr>
          <p:cNvPr id="4" name="Google Shape;474;p40"/>
          <p:cNvSpPr txBox="1">
            <a:spLocks/>
          </p:cNvSpPr>
          <p:nvPr/>
        </p:nvSpPr>
        <p:spPr>
          <a:xfrm>
            <a:off x="241822" y="1344359"/>
            <a:ext cx="4762569" cy="33713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3400"/>
            </a:pPr>
            <a:r>
              <a:rPr lang="es-MX" sz="2000" dirty="0">
                <a:solidFill>
                  <a:schemeClr val="lt1"/>
                </a:solidFill>
                <a:effectLst>
                  <a:outerShdw blurRad="38100" dist="38100" dir="2700000" algn="tl">
                    <a:srgbClr val="000000">
                      <a:alpha val="43137"/>
                    </a:srgbClr>
                  </a:outerShdw>
                </a:effectLst>
                <a:latin typeface="Bebas Neue"/>
                <a:ea typeface="Bebas Neue"/>
                <a:cs typeface="Bebas Neue"/>
                <a:sym typeface="Bebas Neue"/>
              </a:rPr>
              <a:t>MATRIZ DE INDICADORES PARA RESULTADOS (MIR):</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853" t="21775" r="36473" b="47287"/>
          <a:stretch/>
        </p:blipFill>
        <p:spPr bwMode="auto">
          <a:xfrm>
            <a:off x="4593264" y="1541279"/>
            <a:ext cx="4302641" cy="318267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arcador de contenido 2">
            <a:extLst>
              <a:ext uri="{FF2B5EF4-FFF2-40B4-BE49-F238E27FC236}">
                <a16:creationId xmlns:a16="http://schemas.microsoft.com/office/drawing/2014/main" id="{6CF2CF25-EA0A-6842-A235-51A418179E6C}"/>
              </a:ext>
            </a:extLst>
          </p:cNvPr>
          <p:cNvSpPr txBox="1">
            <a:spLocks/>
          </p:cNvSpPr>
          <p:nvPr/>
        </p:nvSpPr>
        <p:spPr>
          <a:xfrm>
            <a:off x="170129" y="1736657"/>
            <a:ext cx="4075808" cy="314014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55600" algn="l" rtl="0">
              <a:lnSpc>
                <a:spcPct val="115000"/>
              </a:lnSpc>
              <a:spcBef>
                <a:spcPts val="800"/>
              </a:spcBef>
              <a:spcAft>
                <a:spcPts val="80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9pPr>
          </a:lstStyle>
          <a:p>
            <a:pPr marL="101600" indent="0" algn="just">
              <a:buNone/>
            </a:pPr>
            <a:r>
              <a:rPr lang="es-MX" sz="1600" dirty="0"/>
              <a:t>Constituye una herramienta de planeación estratégica que en forma resumida, sencilla y armónica establece con claridad los objetivos del programa y su alineación con aquellos de la planeación nacional, sectorial, estatal y municipal; incorpora los indicadores que miden los objetivos y resultados esperados; identifica los medios para obtener y verificar la información de los indicadores; describe los bienes y servicios a la sociedad, así como las actividades e insumos para producirlos.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9FFAFF"/>
            </a:gs>
            <a:gs pos="58000">
              <a:schemeClr val="accent1"/>
            </a:gs>
            <a:gs pos="100000">
              <a:schemeClr val="accent1"/>
            </a:gs>
          </a:gsLst>
          <a:path path="circle">
            <a:fillToRect l="100000" t="100000"/>
          </a:path>
          <a:tileRect r="-100000" b="-100000"/>
        </a:gradFill>
        <a:effectLst/>
      </p:bgPr>
    </p:bg>
    <p:spTree>
      <p:nvGrpSpPr>
        <p:cNvPr id="1" name="Shape 466"/>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6CF2CF25-EA0A-6842-A235-51A418179E6C}"/>
              </a:ext>
            </a:extLst>
          </p:cNvPr>
          <p:cNvSpPr txBox="1">
            <a:spLocks/>
          </p:cNvSpPr>
          <p:nvPr/>
        </p:nvSpPr>
        <p:spPr>
          <a:xfrm>
            <a:off x="298529" y="273294"/>
            <a:ext cx="8561935" cy="58439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55600" algn="l" rtl="0">
              <a:lnSpc>
                <a:spcPct val="115000"/>
              </a:lnSpc>
              <a:spcBef>
                <a:spcPts val="800"/>
              </a:spcBef>
              <a:spcAft>
                <a:spcPts val="80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9pPr>
          </a:lstStyle>
          <a:p>
            <a:pPr marL="101600" indent="0" algn="just">
              <a:buNone/>
            </a:pPr>
            <a:r>
              <a:rPr lang="es-MX" sz="1600" dirty="0">
                <a:effectLst>
                  <a:outerShdw blurRad="38100" dist="38100" dir="2700000" algn="tl">
                    <a:srgbClr val="000000">
                      <a:alpha val="43137"/>
                    </a:srgbClr>
                  </a:outerShdw>
                </a:effectLst>
              </a:rPr>
              <a:t>Los niveles de la MIR se enuncian a continuación, junto con las preguntas de ayuda para identificar la importancia y naturaleza de cada uno: </a:t>
            </a:r>
          </a:p>
        </p:txBody>
      </p:sp>
      <p:sp>
        <p:nvSpPr>
          <p:cNvPr id="7" name="Google Shape;474;p40"/>
          <p:cNvSpPr txBox="1">
            <a:spLocks/>
          </p:cNvSpPr>
          <p:nvPr/>
        </p:nvSpPr>
        <p:spPr>
          <a:xfrm>
            <a:off x="121326" y="1344359"/>
            <a:ext cx="693843" cy="33713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2000" dirty="0">
                <a:solidFill>
                  <a:schemeClr val="lt1"/>
                </a:solidFill>
                <a:effectLst>
                  <a:outerShdw blurRad="38100" dist="38100" dir="2700000" algn="tl">
                    <a:srgbClr val="000000">
                      <a:alpha val="43137"/>
                    </a:srgbClr>
                  </a:outerShdw>
                </a:effectLst>
                <a:latin typeface="Bebas Neue"/>
                <a:ea typeface="Bebas Neue"/>
                <a:cs typeface="Bebas Neue"/>
                <a:sym typeface="Bebas Neue"/>
              </a:rPr>
              <a:t>FIN:</a:t>
            </a:r>
          </a:p>
        </p:txBody>
      </p:sp>
      <p:sp>
        <p:nvSpPr>
          <p:cNvPr id="8" name="Google Shape;474;p40"/>
          <p:cNvSpPr txBox="1">
            <a:spLocks/>
          </p:cNvSpPr>
          <p:nvPr/>
        </p:nvSpPr>
        <p:spPr>
          <a:xfrm>
            <a:off x="234736" y="2175240"/>
            <a:ext cx="1069527" cy="33713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2000" dirty="0">
                <a:solidFill>
                  <a:schemeClr val="lt1"/>
                </a:solidFill>
                <a:effectLst>
                  <a:outerShdw blurRad="38100" dist="38100" dir="2700000" algn="tl">
                    <a:srgbClr val="000000">
                      <a:alpha val="43137"/>
                    </a:srgbClr>
                  </a:outerShdw>
                </a:effectLst>
                <a:latin typeface="Bebas Neue"/>
                <a:ea typeface="Bebas Neue"/>
                <a:cs typeface="Bebas Neue"/>
                <a:sym typeface="Bebas Neue"/>
              </a:rPr>
              <a:t>PRO PÓSITO:</a:t>
            </a:r>
          </a:p>
        </p:txBody>
      </p:sp>
      <p:sp>
        <p:nvSpPr>
          <p:cNvPr id="9" name="Google Shape;474;p40"/>
          <p:cNvSpPr txBox="1">
            <a:spLocks/>
          </p:cNvSpPr>
          <p:nvPr/>
        </p:nvSpPr>
        <p:spPr>
          <a:xfrm>
            <a:off x="245377" y="2976670"/>
            <a:ext cx="1285722" cy="33713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2000" dirty="0">
                <a:solidFill>
                  <a:schemeClr val="lt1"/>
                </a:solidFill>
                <a:effectLst>
                  <a:outerShdw blurRad="38100" dist="38100" dir="2700000" algn="tl">
                    <a:srgbClr val="000000">
                      <a:alpha val="43137"/>
                    </a:srgbClr>
                  </a:outerShdw>
                </a:effectLst>
                <a:latin typeface="Bebas Neue"/>
                <a:ea typeface="Bebas Neue"/>
                <a:cs typeface="Bebas Neue"/>
                <a:sym typeface="Bebas Neue"/>
              </a:rPr>
              <a:t>COMPONENTES:</a:t>
            </a:r>
          </a:p>
        </p:txBody>
      </p:sp>
      <p:sp>
        <p:nvSpPr>
          <p:cNvPr id="10" name="Google Shape;474;p40"/>
          <p:cNvSpPr txBox="1">
            <a:spLocks/>
          </p:cNvSpPr>
          <p:nvPr/>
        </p:nvSpPr>
        <p:spPr>
          <a:xfrm>
            <a:off x="192234" y="3649637"/>
            <a:ext cx="1285722" cy="33713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2000" dirty="0">
                <a:solidFill>
                  <a:schemeClr val="lt1"/>
                </a:solidFill>
                <a:effectLst>
                  <a:outerShdw blurRad="38100" dist="38100" dir="2700000" algn="tl">
                    <a:srgbClr val="000000">
                      <a:alpha val="43137"/>
                    </a:srgbClr>
                  </a:outerShdw>
                </a:effectLst>
                <a:latin typeface="Bebas Neue"/>
                <a:ea typeface="Bebas Neue"/>
                <a:cs typeface="Bebas Neue"/>
                <a:sym typeface="Bebas Neue"/>
              </a:rPr>
              <a:t>ACTIVIDADES:</a:t>
            </a:r>
          </a:p>
        </p:txBody>
      </p:sp>
      <p:sp>
        <p:nvSpPr>
          <p:cNvPr id="11" name="Marcador de contenido 2">
            <a:extLst>
              <a:ext uri="{FF2B5EF4-FFF2-40B4-BE49-F238E27FC236}">
                <a16:creationId xmlns:a16="http://schemas.microsoft.com/office/drawing/2014/main" id="{6CF2CF25-EA0A-6842-A235-51A418179E6C}"/>
              </a:ext>
            </a:extLst>
          </p:cNvPr>
          <p:cNvSpPr txBox="1">
            <a:spLocks/>
          </p:cNvSpPr>
          <p:nvPr/>
        </p:nvSpPr>
        <p:spPr>
          <a:xfrm>
            <a:off x="592707" y="1243523"/>
            <a:ext cx="8366995" cy="58439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55600" algn="l" rtl="0">
              <a:lnSpc>
                <a:spcPct val="115000"/>
              </a:lnSpc>
              <a:spcBef>
                <a:spcPts val="800"/>
              </a:spcBef>
              <a:spcAft>
                <a:spcPts val="80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9pPr>
          </a:lstStyle>
          <a:p>
            <a:pPr marL="101600" indent="0" algn="just">
              <a:buNone/>
            </a:pPr>
            <a:r>
              <a:rPr lang="es-MX" sz="1600" dirty="0"/>
              <a:t>¿Cuál es la contribución del programa o proyecto, en el mediano y largo plazo, al logro de un objetivo del desarrollo nacional (a la consecución del PND) y/o sus programas)?</a:t>
            </a:r>
          </a:p>
        </p:txBody>
      </p:sp>
      <p:sp>
        <p:nvSpPr>
          <p:cNvPr id="12" name="Marcador de contenido 2">
            <a:extLst>
              <a:ext uri="{FF2B5EF4-FFF2-40B4-BE49-F238E27FC236}">
                <a16:creationId xmlns:a16="http://schemas.microsoft.com/office/drawing/2014/main" id="{6CF2CF25-EA0A-6842-A235-51A418179E6C}"/>
              </a:ext>
            </a:extLst>
          </p:cNvPr>
          <p:cNvSpPr txBox="1">
            <a:spLocks/>
          </p:cNvSpPr>
          <p:nvPr/>
        </p:nvSpPr>
        <p:spPr>
          <a:xfrm>
            <a:off x="1241293" y="1915645"/>
            <a:ext cx="7718409" cy="87717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55600" algn="l" rtl="0">
              <a:lnSpc>
                <a:spcPct val="115000"/>
              </a:lnSpc>
              <a:spcBef>
                <a:spcPts val="800"/>
              </a:spcBef>
              <a:spcAft>
                <a:spcPts val="80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9pPr>
          </a:lstStyle>
          <a:p>
            <a:pPr marL="101600" indent="0" algn="just">
              <a:buNone/>
            </a:pPr>
            <a:r>
              <a:rPr lang="es-MX" sz="1600" dirty="0"/>
              <a:t>¿Cuál es el resultado directo que se espera lograr en los sujetos beneficiarios (población objetivo o área de enfoque) como consecuencia de la utilización de Componentes producidos o entregados por el programa?</a:t>
            </a:r>
          </a:p>
        </p:txBody>
      </p:sp>
      <p:sp>
        <p:nvSpPr>
          <p:cNvPr id="13" name="Marcador de contenido 2">
            <a:extLst>
              <a:ext uri="{FF2B5EF4-FFF2-40B4-BE49-F238E27FC236}">
                <a16:creationId xmlns:a16="http://schemas.microsoft.com/office/drawing/2014/main" id="{6CF2CF25-EA0A-6842-A235-51A418179E6C}"/>
              </a:ext>
            </a:extLst>
          </p:cNvPr>
          <p:cNvSpPr txBox="1">
            <a:spLocks/>
          </p:cNvSpPr>
          <p:nvPr/>
        </p:nvSpPr>
        <p:spPr>
          <a:xfrm>
            <a:off x="1467306" y="2954297"/>
            <a:ext cx="7718409" cy="4385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55600" algn="l" rtl="0">
              <a:lnSpc>
                <a:spcPct val="115000"/>
              </a:lnSpc>
              <a:spcBef>
                <a:spcPts val="800"/>
              </a:spcBef>
              <a:spcAft>
                <a:spcPts val="80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9pPr>
          </a:lstStyle>
          <a:p>
            <a:pPr marL="101600" indent="0" algn="just">
              <a:buNone/>
            </a:pPr>
            <a:r>
              <a:rPr lang="es-MX" sz="1600" dirty="0"/>
              <a:t>¿Qué bienes o servicios serán entregados por el programa para cumplir con el Propósito?</a:t>
            </a:r>
          </a:p>
        </p:txBody>
      </p:sp>
      <p:sp>
        <p:nvSpPr>
          <p:cNvPr id="14" name="Marcador de contenido 2">
            <a:extLst>
              <a:ext uri="{FF2B5EF4-FFF2-40B4-BE49-F238E27FC236}">
                <a16:creationId xmlns:a16="http://schemas.microsoft.com/office/drawing/2014/main" id="{6CF2CF25-EA0A-6842-A235-51A418179E6C}"/>
              </a:ext>
            </a:extLst>
          </p:cNvPr>
          <p:cNvSpPr txBox="1">
            <a:spLocks/>
          </p:cNvSpPr>
          <p:nvPr/>
        </p:nvSpPr>
        <p:spPr>
          <a:xfrm>
            <a:off x="1392900" y="3613088"/>
            <a:ext cx="7718409" cy="63993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55600" algn="l" rtl="0">
              <a:lnSpc>
                <a:spcPct val="115000"/>
              </a:lnSpc>
              <a:spcBef>
                <a:spcPts val="800"/>
              </a:spcBef>
              <a:spcAft>
                <a:spcPts val="80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9pPr>
          </a:lstStyle>
          <a:p>
            <a:pPr marL="101600" indent="0" algn="just">
              <a:buNone/>
            </a:pPr>
            <a:r>
              <a:rPr lang="es-MX" sz="1600" dirty="0"/>
              <a:t>¿Cuáles son las principales acciones emprendidas mediante las cuales se movilizan los insumos para generar los bienes y/o servicios que produce o entrega el programa?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4FC68"/>
            </a:gs>
            <a:gs pos="58000">
              <a:schemeClr val="accent2"/>
            </a:gs>
            <a:gs pos="100000">
              <a:schemeClr val="accent2"/>
            </a:gs>
          </a:gsLst>
          <a:path path="circle">
            <a:fillToRect l="100000" t="100000"/>
          </a:path>
          <a:tileRect r="-100000" b="-100000"/>
        </a:gradFill>
        <a:effectLst/>
      </p:bgPr>
    </p:bg>
    <p:spTree>
      <p:nvGrpSpPr>
        <p:cNvPr id="1" name="Shape 195"/>
        <p:cNvGrpSpPr/>
        <p:nvPr/>
      </p:nvGrpSpPr>
      <p:grpSpPr>
        <a:xfrm>
          <a:off x="0" y="0"/>
          <a:ext cx="0" cy="0"/>
          <a:chOff x="0" y="0"/>
          <a:chExt cx="0" cy="0"/>
        </a:xfrm>
      </p:grpSpPr>
      <p:sp>
        <p:nvSpPr>
          <p:cNvPr id="197" name="Google Shape;197;p24"/>
          <p:cNvSpPr txBox="1">
            <a:spLocks noGrp="1"/>
          </p:cNvSpPr>
          <p:nvPr>
            <p:ph type="title"/>
          </p:nvPr>
        </p:nvSpPr>
        <p:spPr>
          <a:xfrm>
            <a:off x="779100" y="171465"/>
            <a:ext cx="7593300"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s-MX" dirty="0"/>
              <a:t>I</a:t>
            </a:r>
            <a:r>
              <a:rPr lang="en" dirty="0"/>
              <a:t>ndicadores de desempeño</a:t>
            </a:r>
            <a:endParaRPr dirty="0"/>
          </a:p>
        </p:txBody>
      </p:sp>
      <p:sp>
        <p:nvSpPr>
          <p:cNvPr id="13" name="Google Shape;140;p19"/>
          <p:cNvSpPr txBox="1">
            <a:spLocks/>
          </p:cNvSpPr>
          <p:nvPr/>
        </p:nvSpPr>
        <p:spPr>
          <a:xfrm>
            <a:off x="165801" y="798091"/>
            <a:ext cx="3754069" cy="4014902"/>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dirty="0">
                <a:latin typeface="+mj-lt"/>
              </a:rPr>
              <a:t>Son una </a:t>
            </a:r>
            <a:r>
              <a:rPr lang="es-MX" b="1" dirty="0">
                <a:latin typeface="+mj-lt"/>
              </a:rPr>
              <a:t>expresión cuantitativa construida a partir de variables cuantitativas y cualitativas</a:t>
            </a:r>
            <a:r>
              <a:rPr lang="es-MX" dirty="0">
                <a:latin typeface="+mj-lt"/>
              </a:rPr>
              <a:t>, que proporcionan un medio sencillo y fiable </a:t>
            </a:r>
            <a:r>
              <a:rPr lang="es-MX" b="1" dirty="0">
                <a:latin typeface="+mj-lt"/>
              </a:rPr>
              <a:t>para medir logros </a:t>
            </a:r>
            <a:r>
              <a:rPr lang="es-MX" dirty="0">
                <a:latin typeface="+mj-lt"/>
              </a:rPr>
              <a:t>(cumplimiento de objetivos y metas establecidas), reflejar los cambios vinculados con las acciones del programa y monitorear y evaluar sus resultados. De esta forma, los indicadores </a:t>
            </a:r>
            <a:r>
              <a:rPr lang="es-MX" b="1" dirty="0">
                <a:latin typeface="+mj-lt"/>
              </a:rPr>
              <a:t>entregan información respecto al logro de resultados</a:t>
            </a:r>
            <a:r>
              <a:rPr lang="es-MX" dirty="0">
                <a:latin typeface="+mj-lt"/>
              </a:rPr>
              <a:t> en la provisión de bienes y servicios generados por las instituciones públicas, a través del tiempo. </a:t>
            </a:r>
          </a:p>
          <a:p>
            <a:pPr algn="just"/>
            <a:endParaRPr lang="es-MX" dirty="0">
              <a:latin typeface="+mj-lt"/>
            </a:endParaRPr>
          </a:p>
          <a:p>
            <a:pPr algn="just"/>
            <a:r>
              <a:rPr lang="es-MX" dirty="0"/>
              <a:t>Si bien los indicadores se utilizan en todos los niveles de la MIR, la intención de medición variará dependiendo del nivel del objetivo, por lo que es recomendable utilizar determinado indicador según el nivel del objetivo que se trate. </a:t>
            </a:r>
          </a:p>
          <a:p>
            <a:pPr algn="just"/>
            <a:endParaRPr lang="es-MX" dirty="0">
              <a:latin typeface="+mj-lt"/>
            </a:endParaRPr>
          </a:p>
          <a:p>
            <a:pPr algn="just"/>
            <a:r>
              <a:rPr lang="es-MX" dirty="0">
                <a:latin typeface="+mj-lt"/>
              </a:rPr>
              <a:t> </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892" t="22256" r="36744" b="32196"/>
          <a:stretch/>
        </p:blipFill>
        <p:spPr bwMode="auto">
          <a:xfrm>
            <a:off x="4082902" y="567764"/>
            <a:ext cx="4834270" cy="44791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4" name="Google Shape;130;p18">
            <a:extLst>
              <a:ext uri="{FF2B5EF4-FFF2-40B4-BE49-F238E27FC236}">
                <a16:creationId xmlns:a16="http://schemas.microsoft.com/office/drawing/2014/main" id="{53206B4B-1CC9-AE49-BFAF-C1222AC5927B}"/>
              </a:ext>
            </a:extLst>
          </p:cNvPr>
          <p:cNvSpPr txBox="1">
            <a:spLocks noGrp="1"/>
          </p:cNvSpPr>
          <p:nvPr>
            <p:ph type="title"/>
          </p:nvPr>
        </p:nvSpPr>
        <p:spPr>
          <a:xfrm>
            <a:off x="1784537" y="77499"/>
            <a:ext cx="5574925"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s-MX" sz="3200" dirty="0">
                <a:effectLst>
                  <a:outerShdw blurRad="38100" dist="38100" dir="2700000" algn="tl">
                    <a:srgbClr val="000000">
                      <a:alpha val="43137"/>
                    </a:srgbClr>
                  </a:outerShdw>
                </a:effectLst>
              </a:rPr>
              <a:t>D</a:t>
            </a:r>
            <a:r>
              <a:rPr lang="en" sz="3200" dirty="0">
                <a:effectLst>
                  <a:outerShdw blurRad="38100" dist="38100" dir="2700000" algn="tl">
                    <a:srgbClr val="000000">
                      <a:alpha val="43137"/>
                    </a:srgbClr>
                  </a:outerShdw>
                </a:effectLst>
              </a:rPr>
              <a:t>imensiones del desempeño</a:t>
            </a:r>
            <a:endParaRPr sz="3200" dirty="0">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543" t="26942" r="36705" b="12276"/>
          <a:stretch/>
        </p:blipFill>
        <p:spPr bwMode="auto">
          <a:xfrm>
            <a:off x="99232" y="445442"/>
            <a:ext cx="4408968" cy="43533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814" t="18385" r="36667" b="33243"/>
          <a:stretch/>
        </p:blipFill>
        <p:spPr bwMode="auto">
          <a:xfrm>
            <a:off x="4671228" y="1005427"/>
            <a:ext cx="4323911" cy="3162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9101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7" name="Google Shape;130;p18">
            <a:extLst>
              <a:ext uri="{FF2B5EF4-FFF2-40B4-BE49-F238E27FC236}">
                <a16:creationId xmlns:a16="http://schemas.microsoft.com/office/drawing/2014/main" id="{53206B4B-1CC9-AE49-BFAF-C1222AC5927B}"/>
              </a:ext>
            </a:extLst>
          </p:cNvPr>
          <p:cNvSpPr txBox="1">
            <a:spLocks/>
          </p:cNvSpPr>
          <p:nvPr/>
        </p:nvSpPr>
        <p:spPr>
          <a:xfrm>
            <a:off x="552899" y="13706"/>
            <a:ext cx="8137451" cy="525013"/>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3200" dirty="0">
                <a:solidFill>
                  <a:schemeClr val="lt1"/>
                </a:solidFill>
                <a:effectLst>
                  <a:outerShdw blurRad="38100" dist="38100" dir="2700000" algn="tl">
                    <a:srgbClr val="000000">
                      <a:alpha val="43137"/>
                    </a:srgbClr>
                  </a:outerShdw>
                </a:effectLst>
                <a:latin typeface="Bebas Neue"/>
                <a:ea typeface="Bebas Neue"/>
                <a:cs typeface="Bebas Neue"/>
              </a:rPr>
              <a:t>CRITERIOS PARA LA </a:t>
            </a:r>
            <a:r>
              <a:rPr lang="es-MX" sz="3200" dirty="0">
                <a:solidFill>
                  <a:schemeClr val="lt1"/>
                </a:solidFill>
                <a:effectLst>
                  <a:outerShdw blurRad="38100" dist="38100" dir="2700000" algn="tl">
                    <a:srgbClr val="000000">
                      <a:alpha val="43137"/>
                    </a:srgbClr>
                  </a:outerShdw>
                </a:effectLst>
                <a:latin typeface="Bebas Neue"/>
                <a:ea typeface="Bebas Neue"/>
                <a:cs typeface="Bebas Neue"/>
                <a:sym typeface="Bebas Neue"/>
              </a:rPr>
              <a:t>SELECCIÓN Y VALIDACIÓN DE INDICADORES</a:t>
            </a:r>
          </a:p>
        </p:txBody>
      </p:sp>
      <p:sp>
        <p:nvSpPr>
          <p:cNvPr id="28" name="Google Shape;474;p40"/>
          <p:cNvSpPr txBox="1">
            <a:spLocks/>
          </p:cNvSpPr>
          <p:nvPr/>
        </p:nvSpPr>
        <p:spPr>
          <a:xfrm>
            <a:off x="865618" y="1512172"/>
            <a:ext cx="3004647" cy="33713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1800" dirty="0">
                <a:solidFill>
                  <a:schemeClr val="tx1"/>
                </a:solidFill>
                <a:latin typeface="Bebas Neue"/>
                <a:ea typeface="Bebas Neue"/>
                <a:cs typeface="Bebas Neue"/>
                <a:sym typeface="Bebas Neue"/>
              </a:rPr>
              <a:t>que sean precisos e inequívocos </a:t>
            </a:r>
            <a:endParaRPr lang="es-MX" dirty="0">
              <a:solidFill>
                <a:schemeClr val="tx1"/>
              </a:solidFill>
              <a:latin typeface="IBM Plex Sans Condensed"/>
              <a:ea typeface="IBM Plex Sans Condensed"/>
              <a:cs typeface="IBM Plex Sans Condensed"/>
              <a:sym typeface="Bebas Neue"/>
            </a:endParaRPr>
          </a:p>
        </p:txBody>
      </p:sp>
      <p:pic>
        <p:nvPicPr>
          <p:cNvPr id="34" name="Google Shape;354;p33"/>
          <p:cNvPicPr preferRelativeResize="0"/>
          <p:nvPr/>
        </p:nvPicPr>
        <p:blipFill>
          <a:blip r:embed="rId3">
            <a:alphaModFix/>
          </a:blip>
          <a:stretch>
            <a:fillRect/>
          </a:stretch>
        </p:blipFill>
        <p:spPr>
          <a:xfrm>
            <a:off x="198087" y="601131"/>
            <a:ext cx="1496437" cy="1144953"/>
          </a:xfrm>
          <a:prstGeom prst="rect">
            <a:avLst/>
          </a:prstGeom>
          <a:noFill/>
          <a:ln>
            <a:noFill/>
          </a:ln>
        </p:spPr>
      </p:pic>
      <p:sp>
        <p:nvSpPr>
          <p:cNvPr id="35" name="Google Shape;355;p33"/>
          <p:cNvSpPr/>
          <p:nvPr/>
        </p:nvSpPr>
        <p:spPr>
          <a:xfrm>
            <a:off x="407973" y="939301"/>
            <a:ext cx="1073096" cy="316800"/>
          </a:xfrm>
          <a:prstGeom prst="rect">
            <a:avLst/>
          </a:prstGeom>
        </p:spPr>
        <p:txBody>
          <a:bodyPr>
            <a:prstTxWarp prst="textPlain">
              <a:avLst/>
            </a:prstTxWarp>
          </a:bodyPr>
          <a:lstStyle/>
          <a:p>
            <a:pPr lvl="0" algn="ctr"/>
            <a:r>
              <a:rPr lang="es-MX" b="1" dirty="0">
                <a:gradFill>
                  <a:gsLst>
                    <a:gs pos="0">
                      <a:srgbClr val="9FFAFF"/>
                    </a:gs>
                    <a:gs pos="58000">
                      <a:schemeClr val="accent1"/>
                    </a:gs>
                    <a:gs pos="100000">
                      <a:schemeClr val="accent1"/>
                    </a:gs>
                  </a:gsLst>
                  <a:path path="circle">
                    <a:fillToRect l="100000" t="100000"/>
                  </a:path>
                  <a:tileRect r="-100000" b="-100000"/>
                </a:gradFill>
                <a:latin typeface="Bebas Neue"/>
              </a:rPr>
              <a:t>claridad</a:t>
            </a:r>
            <a:endParaRPr b="1" i="0" dirty="0">
              <a:ln>
                <a:noFill/>
              </a:ln>
              <a:gradFill>
                <a:gsLst>
                  <a:gs pos="0">
                    <a:srgbClr val="9FFAFF"/>
                  </a:gs>
                  <a:gs pos="58000">
                    <a:schemeClr val="accent1"/>
                  </a:gs>
                  <a:gs pos="100000">
                    <a:schemeClr val="accent1"/>
                  </a:gs>
                </a:gsLst>
                <a:path path="circle">
                  <a:fillToRect l="100000" t="100000"/>
                </a:path>
                <a:tileRect r="-100000" b="-100000"/>
              </a:gradFill>
              <a:latin typeface="Bebas Neue"/>
            </a:endParaRPr>
          </a:p>
        </p:txBody>
      </p:sp>
      <p:pic>
        <p:nvPicPr>
          <p:cNvPr id="36" name="Google Shape;354;p33"/>
          <p:cNvPicPr preferRelativeResize="0"/>
          <p:nvPr/>
        </p:nvPicPr>
        <p:blipFill>
          <a:blip r:embed="rId3">
            <a:alphaModFix/>
          </a:blip>
          <a:stretch>
            <a:fillRect/>
          </a:stretch>
        </p:blipFill>
        <p:spPr>
          <a:xfrm>
            <a:off x="4055382" y="613755"/>
            <a:ext cx="1496437" cy="1144953"/>
          </a:xfrm>
          <a:prstGeom prst="rect">
            <a:avLst/>
          </a:prstGeom>
          <a:noFill/>
          <a:ln>
            <a:noFill/>
          </a:ln>
        </p:spPr>
      </p:pic>
      <p:sp>
        <p:nvSpPr>
          <p:cNvPr id="37" name="Google Shape;355;p33"/>
          <p:cNvSpPr/>
          <p:nvPr/>
        </p:nvSpPr>
        <p:spPr>
          <a:xfrm>
            <a:off x="4267052" y="924518"/>
            <a:ext cx="1073096" cy="316800"/>
          </a:xfrm>
          <a:prstGeom prst="rect">
            <a:avLst/>
          </a:prstGeom>
        </p:spPr>
        <p:txBody>
          <a:bodyPr>
            <a:prstTxWarp prst="textPlain">
              <a:avLst/>
            </a:prstTxWarp>
          </a:bodyPr>
          <a:lstStyle/>
          <a:p>
            <a:pPr lvl="0" algn="ctr"/>
            <a:r>
              <a:rPr lang="es-MX" b="1" dirty="0">
                <a:gradFill>
                  <a:gsLst>
                    <a:gs pos="0">
                      <a:srgbClr val="9FFAFF"/>
                    </a:gs>
                    <a:gs pos="58000">
                      <a:schemeClr val="accent1"/>
                    </a:gs>
                    <a:gs pos="100000">
                      <a:schemeClr val="accent1"/>
                    </a:gs>
                  </a:gsLst>
                  <a:path path="circle">
                    <a:fillToRect l="100000" t="100000"/>
                  </a:path>
                  <a:tileRect r="-100000" b="-100000"/>
                </a:gradFill>
                <a:latin typeface="Bebas Neue"/>
              </a:rPr>
              <a:t>relevancia</a:t>
            </a:r>
            <a:endParaRPr b="1" i="0" dirty="0">
              <a:ln>
                <a:noFill/>
              </a:ln>
              <a:gradFill>
                <a:gsLst>
                  <a:gs pos="0">
                    <a:srgbClr val="9FFAFF"/>
                  </a:gs>
                  <a:gs pos="58000">
                    <a:schemeClr val="accent1"/>
                  </a:gs>
                  <a:gs pos="100000">
                    <a:schemeClr val="accent1"/>
                  </a:gs>
                </a:gsLst>
                <a:path path="circle">
                  <a:fillToRect l="100000" t="100000"/>
                </a:path>
                <a:tileRect r="-100000" b="-100000"/>
              </a:gradFill>
              <a:latin typeface="Bebas Neue"/>
            </a:endParaRPr>
          </a:p>
        </p:txBody>
      </p:sp>
      <p:sp>
        <p:nvSpPr>
          <p:cNvPr id="38" name="Google Shape;474;p40"/>
          <p:cNvSpPr txBox="1">
            <a:spLocks/>
          </p:cNvSpPr>
          <p:nvPr/>
        </p:nvSpPr>
        <p:spPr>
          <a:xfrm>
            <a:off x="5026326" y="1497996"/>
            <a:ext cx="3004647" cy="607288"/>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1800" dirty="0">
                <a:solidFill>
                  <a:schemeClr val="tx1"/>
                </a:solidFill>
                <a:latin typeface="Bebas Neue"/>
                <a:ea typeface="Bebas Neue"/>
                <a:cs typeface="Bebas Neue"/>
                <a:sym typeface="Bebas Neue"/>
              </a:rPr>
              <a:t>que reflejen una dimensión importante de logro del objetivo.</a:t>
            </a:r>
            <a:endParaRPr lang="es-MX" dirty="0">
              <a:solidFill>
                <a:schemeClr val="tx1"/>
              </a:solidFill>
              <a:latin typeface="IBM Plex Sans Condensed"/>
              <a:ea typeface="IBM Plex Sans Condensed"/>
              <a:cs typeface="IBM Plex Sans Condensed"/>
              <a:sym typeface="Bebas Neue"/>
            </a:endParaRPr>
          </a:p>
        </p:txBody>
      </p:sp>
      <p:pic>
        <p:nvPicPr>
          <p:cNvPr id="39" name="Google Shape;354;p33"/>
          <p:cNvPicPr preferRelativeResize="0"/>
          <p:nvPr/>
        </p:nvPicPr>
        <p:blipFill>
          <a:blip r:embed="rId3">
            <a:alphaModFix/>
          </a:blip>
          <a:stretch>
            <a:fillRect/>
          </a:stretch>
        </p:blipFill>
        <p:spPr>
          <a:xfrm>
            <a:off x="4196349" y="3749811"/>
            <a:ext cx="1496437" cy="1144953"/>
          </a:xfrm>
          <a:prstGeom prst="rect">
            <a:avLst/>
          </a:prstGeom>
          <a:noFill/>
          <a:ln>
            <a:noFill/>
          </a:ln>
        </p:spPr>
      </p:pic>
      <p:pic>
        <p:nvPicPr>
          <p:cNvPr id="40" name="Google Shape;354;p33"/>
          <p:cNvPicPr preferRelativeResize="0"/>
          <p:nvPr/>
        </p:nvPicPr>
        <p:blipFill>
          <a:blip r:embed="rId3">
            <a:alphaModFix/>
          </a:blip>
          <a:stretch>
            <a:fillRect/>
          </a:stretch>
        </p:blipFill>
        <p:spPr>
          <a:xfrm>
            <a:off x="170556" y="2118637"/>
            <a:ext cx="1496437" cy="1144953"/>
          </a:xfrm>
          <a:prstGeom prst="rect">
            <a:avLst/>
          </a:prstGeom>
          <a:noFill/>
          <a:ln>
            <a:noFill/>
          </a:ln>
        </p:spPr>
      </p:pic>
      <p:sp>
        <p:nvSpPr>
          <p:cNvPr id="41" name="Google Shape;355;p33"/>
          <p:cNvSpPr/>
          <p:nvPr/>
        </p:nvSpPr>
        <p:spPr>
          <a:xfrm>
            <a:off x="365296" y="2423982"/>
            <a:ext cx="1073096" cy="316800"/>
          </a:xfrm>
          <a:prstGeom prst="rect">
            <a:avLst/>
          </a:prstGeom>
        </p:spPr>
        <p:txBody>
          <a:bodyPr>
            <a:prstTxWarp prst="textPlain">
              <a:avLst/>
            </a:prstTxWarp>
          </a:bodyPr>
          <a:lstStyle/>
          <a:p>
            <a:pPr lvl="0" algn="ctr"/>
            <a:r>
              <a:rPr lang="es-MX" b="1" dirty="0">
                <a:gradFill>
                  <a:gsLst>
                    <a:gs pos="0">
                      <a:srgbClr val="9FFAFF"/>
                    </a:gs>
                    <a:gs pos="58000">
                      <a:schemeClr val="accent1"/>
                    </a:gs>
                    <a:gs pos="100000">
                      <a:schemeClr val="accent1"/>
                    </a:gs>
                  </a:gsLst>
                  <a:path path="circle">
                    <a:fillToRect l="100000" t="100000"/>
                  </a:path>
                  <a:tileRect r="-100000" b="-100000"/>
                </a:gradFill>
                <a:latin typeface="Bebas Neue"/>
              </a:rPr>
              <a:t>economía</a:t>
            </a:r>
            <a:endParaRPr b="1" i="0" dirty="0">
              <a:ln>
                <a:noFill/>
              </a:ln>
              <a:gradFill>
                <a:gsLst>
                  <a:gs pos="0">
                    <a:srgbClr val="9FFAFF"/>
                  </a:gs>
                  <a:gs pos="58000">
                    <a:schemeClr val="accent1"/>
                  </a:gs>
                  <a:gs pos="100000">
                    <a:schemeClr val="accent1"/>
                  </a:gs>
                </a:gsLst>
                <a:path path="circle">
                  <a:fillToRect l="100000" t="100000"/>
                </a:path>
                <a:tileRect r="-100000" b="-100000"/>
              </a:gradFill>
              <a:latin typeface="Bebas Neue"/>
            </a:endParaRPr>
          </a:p>
        </p:txBody>
      </p:sp>
      <p:pic>
        <p:nvPicPr>
          <p:cNvPr id="42" name="Google Shape;354;p33"/>
          <p:cNvPicPr preferRelativeResize="0"/>
          <p:nvPr/>
        </p:nvPicPr>
        <p:blipFill>
          <a:blip r:embed="rId3">
            <a:alphaModFix/>
          </a:blip>
          <a:stretch>
            <a:fillRect/>
          </a:stretch>
        </p:blipFill>
        <p:spPr>
          <a:xfrm>
            <a:off x="160713" y="3715708"/>
            <a:ext cx="1496437" cy="1144953"/>
          </a:xfrm>
          <a:prstGeom prst="rect">
            <a:avLst/>
          </a:prstGeom>
          <a:noFill/>
          <a:ln>
            <a:noFill/>
          </a:ln>
        </p:spPr>
      </p:pic>
      <p:pic>
        <p:nvPicPr>
          <p:cNvPr id="43" name="Google Shape;354;p33"/>
          <p:cNvPicPr preferRelativeResize="0"/>
          <p:nvPr/>
        </p:nvPicPr>
        <p:blipFill>
          <a:blip r:embed="rId3">
            <a:alphaModFix/>
          </a:blip>
          <a:stretch>
            <a:fillRect/>
          </a:stretch>
        </p:blipFill>
        <p:spPr>
          <a:xfrm>
            <a:off x="4113069" y="2223024"/>
            <a:ext cx="1496437" cy="1144953"/>
          </a:xfrm>
          <a:prstGeom prst="rect">
            <a:avLst/>
          </a:prstGeom>
          <a:noFill/>
          <a:ln>
            <a:noFill/>
          </a:ln>
        </p:spPr>
      </p:pic>
      <p:sp>
        <p:nvSpPr>
          <p:cNvPr id="44" name="Google Shape;474;p40"/>
          <p:cNvSpPr txBox="1">
            <a:spLocks/>
          </p:cNvSpPr>
          <p:nvPr/>
        </p:nvSpPr>
        <p:spPr>
          <a:xfrm>
            <a:off x="1049905" y="3001334"/>
            <a:ext cx="3004647" cy="82470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1800" dirty="0">
                <a:solidFill>
                  <a:schemeClr val="tx1"/>
                </a:solidFill>
                <a:latin typeface="Bebas Neue"/>
                <a:ea typeface="Bebas Neue"/>
                <a:cs typeface="Bebas Neue"/>
                <a:sym typeface="Bebas Neue"/>
              </a:rPr>
              <a:t>que la información que proporcionen sea necesaria y este disponible  a un costo razonable</a:t>
            </a:r>
            <a:endParaRPr lang="es-MX" dirty="0">
              <a:solidFill>
                <a:schemeClr val="tx1"/>
              </a:solidFill>
              <a:latin typeface="IBM Plex Sans Condensed"/>
              <a:ea typeface="IBM Plex Sans Condensed"/>
              <a:cs typeface="IBM Plex Sans Condensed"/>
              <a:sym typeface="Bebas Neue"/>
            </a:endParaRPr>
          </a:p>
        </p:txBody>
      </p:sp>
      <p:sp>
        <p:nvSpPr>
          <p:cNvPr id="45" name="Google Shape;355;p33"/>
          <p:cNvSpPr/>
          <p:nvPr/>
        </p:nvSpPr>
        <p:spPr>
          <a:xfrm>
            <a:off x="4301428" y="2554930"/>
            <a:ext cx="1073096" cy="316800"/>
          </a:xfrm>
          <a:prstGeom prst="rect">
            <a:avLst/>
          </a:prstGeom>
        </p:spPr>
        <p:txBody>
          <a:bodyPr>
            <a:prstTxWarp prst="textPlain">
              <a:avLst/>
            </a:prstTxWarp>
          </a:bodyPr>
          <a:lstStyle/>
          <a:p>
            <a:pPr lvl="0" algn="ctr"/>
            <a:r>
              <a:rPr lang="es-MX" b="1" dirty="0">
                <a:gradFill>
                  <a:gsLst>
                    <a:gs pos="0">
                      <a:srgbClr val="9FFAFF"/>
                    </a:gs>
                    <a:gs pos="58000">
                      <a:schemeClr val="accent1"/>
                    </a:gs>
                    <a:gs pos="100000">
                      <a:schemeClr val="accent1"/>
                    </a:gs>
                  </a:gsLst>
                  <a:path path="circle">
                    <a:fillToRect l="100000" t="100000"/>
                  </a:path>
                  <a:tileRect r="-100000" b="-100000"/>
                </a:gradFill>
                <a:latin typeface="Bebas Neue"/>
              </a:rPr>
              <a:t>moni toreable</a:t>
            </a:r>
            <a:endParaRPr b="1" i="0" dirty="0">
              <a:ln>
                <a:noFill/>
              </a:ln>
              <a:gradFill>
                <a:gsLst>
                  <a:gs pos="0">
                    <a:srgbClr val="9FFAFF"/>
                  </a:gs>
                  <a:gs pos="58000">
                    <a:schemeClr val="accent1"/>
                  </a:gs>
                  <a:gs pos="100000">
                    <a:schemeClr val="accent1"/>
                  </a:gs>
                </a:gsLst>
                <a:path path="circle">
                  <a:fillToRect l="100000" t="100000"/>
                </a:path>
                <a:tileRect r="-100000" b="-100000"/>
              </a:gradFill>
              <a:latin typeface="Bebas Neue"/>
            </a:endParaRPr>
          </a:p>
        </p:txBody>
      </p:sp>
      <p:sp>
        <p:nvSpPr>
          <p:cNvPr id="46" name="Google Shape;474;p40"/>
          <p:cNvSpPr txBox="1">
            <a:spLocks/>
          </p:cNvSpPr>
          <p:nvPr/>
        </p:nvSpPr>
        <p:spPr>
          <a:xfrm>
            <a:off x="5340148" y="3263590"/>
            <a:ext cx="3004647" cy="33713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1800" dirty="0">
                <a:solidFill>
                  <a:schemeClr val="tx1"/>
                </a:solidFill>
                <a:latin typeface="Bebas Neue"/>
                <a:ea typeface="Bebas Neue"/>
                <a:cs typeface="Bebas Neue"/>
                <a:sym typeface="Bebas Neue"/>
              </a:rPr>
              <a:t>Que pueda sujetarse a una verificación independiente</a:t>
            </a:r>
            <a:endParaRPr lang="es-MX" dirty="0">
              <a:solidFill>
                <a:schemeClr val="tx1"/>
              </a:solidFill>
              <a:latin typeface="IBM Plex Sans Condensed"/>
              <a:ea typeface="IBM Plex Sans Condensed"/>
              <a:cs typeface="IBM Plex Sans Condensed"/>
              <a:sym typeface="Bebas Neue"/>
            </a:endParaRPr>
          </a:p>
        </p:txBody>
      </p:sp>
      <p:sp>
        <p:nvSpPr>
          <p:cNvPr id="47" name="Google Shape;355;p33"/>
          <p:cNvSpPr/>
          <p:nvPr/>
        </p:nvSpPr>
        <p:spPr>
          <a:xfrm>
            <a:off x="343246" y="4029503"/>
            <a:ext cx="1073096" cy="316800"/>
          </a:xfrm>
          <a:prstGeom prst="rect">
            <a:avLst/>
          </a:prstGeom>
        </p:spPr>
        <p:txBody>
          <a:bodyPr>
            <a:prstTxWarp prst="textPlain">
              <a:avLst/>
            </a:prstTxWarp>
          </a:bodyPr>
          <a:lstStyle/>
          <a:p>
            <a:pPr lvl="0" algn="ctr"/>
            <a:r>
              <a:rPr lang="es-MX" b="1" dirty="0">
                <a:gradFill>
                  <a:gsLst>
                    <a:gs pos="0">
                      <a:srgbClr val="9FFAFF"/>
                    </a:gs>
                    <a:gs pos="58000">
                      <a:schemeClr val="accent1"/>
                    </a:gs>
                    <a:gs pos="100000">
                      <a:schemeClr val="accent1"/>
                    </a:gs>
                  </a:gsLst>
                  <a:path path="circle">
                    <a:fillToRect l="100000" t="100000"/>
                  </a:path>
                  <a:tileRect r="-100000" b="-100000"/>
                </a:gradFill>
                <a:latin typeface="Bebas Neue"/>
              </a:rPr>
              <a:t>adecuado</a:t>
            </a:r>
            <a:endParaRPr b="1" i="0" dirty="0">
              <a:ln>
                <a:noFill/>
              </a:ln>
              <a:gradFill>
                <a:gsLst>
                  <a:gs pos="0">
                    <a:srgbClr val="9FFAFF"/>
                  </a:gs>
                  <a:gs pos="58000">
                    <a:schemeClr val="accent1"/>
                  </a:gs>
                  <a:gs pos="100000">
                    <a:schemeClr val="accent1"/>
                  </a:gs>
                </a:gsLst>
                <a:path path="circle">
                  <a:fillToRect l="100000" t="100000"/>
                </a:path>
                <a:tileRect r="-100000" b="-100000"/>
              </a:gradFill>
              <a:latin typeface="Bebas Neue"/>
            </a:endParaRPr>
          </a:p>
        </p:txBody>
      </p:sp>
      <p:sp>
        <p:nvSpPr>
          <p:cNvPr id="48" name="Google Shape;474;p40"/>
          <p:cNvSpPr txBox="1">
            <a:spLocks/>
          </p:cNvSpPr>
          <p:nvPr/>
        </p:nvSpPr>
        <p:spPr>
          <a:xfrm>
            <a:off x="1296781" y="4606463"/>
            <a:ext cx="3004647" cy="57434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1800" dirty="0">
                <a:solidFill>
                  <a:schemeClr val="tx1"/>
                </a:solidFill>
                <a:latin typeface="Bebas Neue"/>
                <a:ea typeface="Bebas Neue"/>
                <a:cs typeface="Bebas Neue"/>
                <a:sym typeface="Bebas Neue"/>
              </a:rPr>
              <a:t>Que aporte una base para evaluar el desempeño</a:t>
            </a:r>
            <a:endParaRPr lang="es-MX" dirty="0">
              <a:solidFill>
                <a:schemeClr val="tx1"/>
              </a:solidFill>
              <a:latin typeface="IBM Plex Sans Condensed"/>
              <a:ea typeface="IBM Plex Sans Condensed"/>
              <a:cs typeface="IBM Plex Sans Condensed"/>
              <a:sym typeface="Bebas Neue"/>
            </a:endParaRPr>
          </a:p>
        </p:txBody>
      </p:sp>
      <p:sp>
        <p:nvSpPr>
          <p:cNvPr id="49" name="Google Shape;355;p33"/>
          <p:cNvSpPr/>
          <p:nvPr/>
        </p:nvSpPr>
        <p:spPr>
          <a:xfrm>
            <a:off x="4408019" y="4057855"/>
            <a:ext cx="1073096" cy="316800"/>
          </a:xfrm>
          <a:prstGeom prst="rect">
            <a:avLst/>
          </a:prstGeom>
        </p:spPr>
        <p:txBody>
          <a:bodyPr>
            <a:prstTxWarp prst="textPlain">
              <a:avLst/>
            </a:prstTxWarp>
          </a:bodyPr>
          <a:lstStyle/>
          <a:p>
            <a:pPr lvl="0" algn="ctr"/>
            <a:r>
              <a:rPr lang="es-MX" b="1" dirty="0">
                <a:gradFill>
                  <a:gsLst>
                    <a:gs pos="0">
                      <a:srgbClr val="9FFAFF"/>
                    </a:gs>
                    <a:gs pos="58000">
                      <a:schemeClr val="accent1"/>
                    </a:gs>
                    <a:gs pos="100000">
                      <a:schemeClr val="accent1"/>
                    </a:gs>
                  </a:gsLst>
                  <a:path path="circle">
                    <a:fillToRect l="100000" t="100000"/>
                  </a:path>
                  <a:tileRect r="-100000" b="-100000"/>
                </a:gradFill>
                <a:latin typeface="Bebas Neue"/>
              </a:rPr>
              <a:t>Aportación marginal</a:t>
            </a:r>
            <a:endParaRPr b="1" i="0" dirty="0">
              <a:ln>
                <a:noFill/>
              </a:ln>
              <a:gradFill>
                <a:gsLst>
                  <a:gs pos="0">
                    <a:srgbClr val="9FFAFF"/>
                  </a:gs>
                  <a:gs pos="58000">
                    <a:schemeClr val="accent1"/>
                  </a:gs>
                  <a:gs pos="100000">
                    <a:schemeClr val="accent1"/>
                  </a:gs>
                </a:gsLst>
                <a:path path="circle">
                  <a:fillToRect l="100000" t="100000"/>
                </a:path>
                <a:tileRect r="-100000" b="-100000"/>
              </a:gradFill>
              <a:latin typeface="Bebas Neue"/>
            </a:endParaRPr>
          </a:p>
        </p:txBody>
      </p:sp>
      <p:sp>
        <p:nvSpPr>
          <p:cNvPr id="50" name="Google Shape;474;p40"/>
          <p:cNvSpPr txBox="1">
            <a:spLocks/>
          </p:cNvSpPr>
          <p:nvPr/>
        </p:nvSpPr>
        <p:spPr>
          <a:xfrm>
            <a:off x="5339355" y="4813205"/>
            <a:ext cx="3535294" cy="33713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1800" dirty="0">
                <a:solidFill>
                  <a:schemeClr val="tx1"/>
                </a:solidFill>
                <a:latin typeface="Bebas Neue"/>
                <a:ea typeface="Bebas Neue"/>
                <a:cs typeface="Bebas Neue"/>
                <a:sym typeface="Bebas Neue"/>
              </a:rPr>
              <a:t>En caso de existir más de un indicador, se elija el que genere información adicional</a:t>
            </a:r>
            <a:endParaRPr lang="es-MX" dirty="0">
              <a:solidFill>
                <a:schemeClr val="tx1"/>
              </a:solidFill>
              <a:latin typeface="IBM Plex Sans Condensed"/>
              <a:ea typeface="IBM Plex Sans Condensed"/>
              <a:cs typeface="IBM Plex Sans Condensed"/>
              <a:sym typeface="Bebas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9F4D"/>
            </a:gs>
            <a:gs pos="58000">
              <a:schemeClr val="accent5"/>
            </a:gs>
            <a:gs pos="100000">
              <a:schemeClr val="accent5"/>
            </a:gs>
          </a:gsLst>
          <a:path path="circle">
            <a:fillToRect l="100000" t="100000"/>
          </a:path>
          <a:tileRect r="-100000" b="-100000"/>
        </a:gradFill>
        <a:effectLst/>
      </p:bgPr>
    </p:bg>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683406" y="78713"/>
            <a:ext cx="7473300"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200" dirty="0">
                <a:effectLst>
                  <a:outerShdw blurRad="38100" dist="38100" dir="2700000" algn="tl">
                    <a:srgbClr val="000000">
                      <a:alpha val="43137"/>
                    </a:srgbClr>
                  </a:outerShdw>
                </a:effectLst>
              </a:rPr>
              <a:t>1. </a:t>
            </a:r>
            <a:r>
              <a:rPr lang="en" sz="3200" dirty="0" err="1">
                <a:effectLst>
                  <a:outerShdw blurRad="38100" dist="38100" dir="2700000" algn="tl">
                    <a:srgbClr val="000000">
                      <a:alpha val="43137"/>
                    </a:srgbClr>
                  </a:outerShdw>
                </a:effectLst>
              </a:rPr>
              <a:t>Organización</a:t>
            </a:r>
            <a:r>
              <a:rPr lang="en" sz="3200" dirty="0">
                <a:effectLst>
                  <a:outerShdw blurRad="38100" dist="38100" dir="2700000" algn="tl">
                    <a:srgbClr val="000000">
                      <a:alpha val="43137"/>
                    </a:srgbClr>
                  </a:outerShdw>
                </a:effectLst>
              </a:rPr>
              <a:t> de la </a:t>
            </a:r>
            <a:r>
              <a:rPr lang="en" sz="3200" dirty="0" err="1">
                <a:effectLst>
                  <a:outerShdw blurRad="38100" dist="38100" dir="2700000" algn="tl">
                    <a:srgbClr val="000000">
                      <a:alpha val="43137"/>
                    </a:srgbClr>
                  </a:outerShdw>
                </a:effectLst>
              </a:rPr>
              <a:t>administración</a:t>
            </a:r>
            <a:r>
              <a:rPr lang="en" sz="3200" dirty="0">
                <a:effectLst>
                  <a:outerShdw blurRad="38100" dist="38100" dir="2700000" algn="tl">
                    <a:srgbClr val="000000">
                      <a:alpha val="43137"/>
                    </a:srgbClr>
                  </a:outerShdw>
                </a:effectLst>
              </a:rPr>
              <a:t> </a:t>
            </a:r>
            <a:r>
              <a:rPr lang="en" sz="3200" dirty="0" err="1">
                <a:effectLst>
                  <a:outerShdw blurRad="38100" dist="38100" dir="2700000" algn="tl">
                    <a:srgbClr val="000000">
                      <a:alpha val="43137"/>
                    </a:srgbClr>
                  </a:outerShdw>
                </a:effectLst>
              </a:rPr>
              <a:t>pública</a:t>
            </a:r>
            <a:r>
              <a:rPr lang="en" sz="3200" dirty="0">
                <a:effectLst>
                  <a:outerShdw blurRad="38100" dist="38100" dir="2700000" algn="tl">
                    <a:srgbClr val="000000">
                      <a:alpha val="43137"/>
                    </a:srgbClr>
                  </a:outerShdw>
                </a:effectLst>
              </a:rPr>
              <a:t> federal</a:t>
            </a:r>
            <a:endParaRPr sz="3200" dirty="0">
              <a:effectLst>
                <a:outerShdw blurRad="38100" dist="38100" dir="2700000" algn="tl">
                  <a:srgbClr val="000000">
                    <a:alpha val="43137"/>
                  </a:srgbClr>
                </a:outerShdw>
              </a:effectLst>
            </a:endParaRPr>
          </a:p>
        </p:txBody>
      </p:sp>
      <p:sp>
        <p:nvSpPr>
          <p:cNvPr id="169" name="Google Shape;169;p22"/>
          <p:cNvSpPr/>
          <p:nvPr/>
        </p:nvSpPr>
        <p:spPr>
          <a:xfrm>
            <a:off x="659792" y="545769"/>
            <a:ext cx="2035793" cy="790814"/>
          </a:xfrm>
          <a:prstGeom prst="roundRect">
            <a:avLst>
              <a:gd name="adj" fmla="val 50000"/>
            </a:avLst>
          </a:prstGeom>
          <a:solidFill>
            <a:schemeClr val="accent4"/>
          </a:solidFill>
          <a:ln w="38100" cap="flat" cmpd="sng">
            <a:solidFill>
              <a:schemeClr val="lt1"/>
            </a:solidFill>
            <a:prstDash val="solid"/>
            <a:round/>
            <a:headEnd type="none" w="med" len="med"/>
            <a:tailEnd type="none" w="med" len="med"/>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b="1" dirty="0" err="1">
                <a:latin typeface="IBM Plex Sans Condensed"/>
                <a:ea typeface="IBM Plex Sans Condensed"/>
                <a:cs typeface="IBM Plex Sans Condensed"/>
                <a:sym typeface="IBM Plex Sans Condensed"/>
              </a:rPr>
              <a:t>Centralizada</a:t>
            </a:r>
            <a:endParaRPr lang="en" b="1" dirty="0">
              <a:latin typeface="IBM Plex Sans Condensed"/>
              <a:ea typeface="IBM Plex Sans Condensed"/>
              <a:cs typeface="IBM Plex Sans Condensed"/>
              <a:sym typeface="IBM Plex Sans Condensed"/>
            </a:endParaRPr>
          </a:p>
          <a:p>
            <a:pPr marL="0" marR="0" lvl="0" indent="0" algn="ctr" rtl="0">
              <a:lnSpc>
                <a:spcPct val="100000"/>
              </a:lnSpc>
              <a:spcBef>
                <a:spcPts val="0"/>
              </a:spcBef>
              <a:spcAft>
                <a:spcPts val="0"/>
              </a:spcAft>
              <a:buNone/>
            </a:pPr>
            <a:r>
              <a:rPr lang="en" sz="900" dirty="0">
                <a:latin typeface="IBM Plex Sans Condensed"/>
                <a:ea typeface="IBM Plex Sans Condensed"/>
                <a:cs typeface="IBM Plex Sans Condensed"/>
                <a:sym typeface="IBM Plex Sans Condensed"/>
              </a:rPr>
              <a:t>Depende inmediata y  directa al titular Ejecutivo</a:t>
            </a:r>
          </a:p>
          <a:p>
            <a:pPr marL="0" marR="0" lvl="0" indent="0" algn="ctr" rtl="0">
              <a:lnSpc>
                <a:spcPct val="100000"/>
              </a:lnSpc>
              <a:spcBef>
                <a:spcPts val="0"/>
              </a:spcBef>
              <a:spcAft>
                <a:spcPts val="0"/>
              </a:spcAft>
              <a:buNone/>
            </a:pPr>
            <a:r>
              <a:rPr lang="en" sz="900" dirty="0">
                <a:latin typeface="IBM Plex Sans Condensed"/>
                <a:ea typeface="IBM Plex Sans Condensed"/>
                <a:cs typeface="IBM Plex Sans Condensed"/>
                <a:sym typeface="IBM Plex Sans Condensed"/>
              </a:rPr>
              <a:t>Art. 1 LOAPF</a:t>
            </a:r>
            <a:endParaRPr sz="900" dirty="0">
              <a:latin typeface="IBM Plex Sans Condensed"/>
              <a:ea typeface="IBM Plex Sans Condensed"/>
              <a:cs typeface="IBM Plex Sans Condensed"/>
              <a:sym typeface="IBM Plex Sans Condensed"/>
            </a:endParaRPr>
          </a:p>
        </p:txBody>
      </p:sp>
      <p:sp>
        <p:nvSpPr>
          <p:cNvPr id="170" name="Google Shape;170;p22"/>
          <p:cNvSpPr/>
          <p:nvPr/>
        </p:nvSpPr>
        <p:spPr>
          <a:xfrm>
            <a:off x="86655" y="3154331"/>
            <a:ext cx="2402264" cy="808074"/>
          </a:xfrm>
          <a:prstGeom prst="roundRect">
            <a:avLst>
              <a:gd name="adj" fmla="val 50000"/>
            </a:avLst>
          </a:prstGeom>
          <a:solidFill>
            <a:schemeClr val="accent3"/>
          </a:solidFill>
          <a:ln w="38100" cap="flat" cmpd="sng">
            <a:solidFill>
              <a:schemeClr val="lt1"/>
            </a:solidFill>
            <a:prstDash val="solid"/>
            <a:round/>
            <a:headEnd type="none" w="med" len="med"/>
            <a:tailEnd type="none" w="med" len="med"/>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000" b="1" dirty="0" err="1">
                <a:latin typeface="IBM Plex Sans Condensed"/>
                <a:ea typeface="IBM Plex Sans Condensed"/>
                <a:cs typeface="IBM Plex Sans Condensed"/>
                <a:sym typeface="IBM Plex Sans Condensed"/>
              </a:rPr>
              <a:t>Secretarías</a:t>
            </a:r>
            <a:r>
              <a:rPr lang="en" sz="1000" b="1" dirty="0">
                <a:latin typeface="IBM Plex Sans Condensed"/>
                <a:ea typeface="IBM Plex Sans Condensed"/>
                <a:cs typeface="IBM Plex Sans Condensed"/>
                <a:sym typeface="IBM Plex Sans Condensed"/>
              </a:rPr>
              <a:t> de Estado</a:t>
            </a:r>
          </a:p>
          <a:p>
            <a:pPr marL="0" marR="0" lvl="0" indent="0" algn="ctr" rtl="0">
              <a:lnSpc>
                <a:spcPct val="100000"/>
              </a:lnSpc>
              <a:spcBef>
                <a:spcPts val="0"/>
              </a:spcBef>
              <a:spcAft>
                <a:spcPts val="0"/>
              </a:spcAft>
              <a:buNone/>
            </a:pPr>
            <a:r>
              <a:rPr lang="en" sz="900" dirty="0" err="1">
                <a:latin typeface="IBM Plex Sans Condensed"/>
                <a:ea typeface="IBM Plex Sans Condensed"/>
                <a:cs typeface="IBM Plex Sans Condensed"/>
                <a:sym typeface="IBM Plex Sans Condensed"/>
              </a:rPr>
              <a:t>Secretarios</a:t>
            </a:r>
            <a:r>
              <a:rPr lang="en" sz="900" dirty="0">
                <a:latin typeface="IBM Plex Sans Condensed"/>
                <a:ea typeface="IBM Plex Sans Condensed"/>
                <a:cs typeface="IBM Plex Sans Condensed"/>
                <a:sym typeface="IBM Plex Sans Condensed"/>
              </a:rPr>
              <a:t> </a:t>
            </a:r>
            <a:r>
              <a:rPr lang="en" sz="900" dirty="0" err="1">
                <a:latin typeface="IBM Plex Sans Condensed"/>
                <a:ea typeface="IBM Plex Sans Condensed"/>
                <a:cs typeface="IBM Plex Sans Condensed"/>
                <a:sym typeface="IBM Plex Sans Condensed"/>
              </a:rPr>
              <a:t>nombrados</a:t>
            </a:r>
            <a:r>
              <a:rPr lang="en" sz="900" dirty="0">
                <a:latin typeface="IBM Plex Sans Condensed"/>
                <a:ea typeface="IBM Plex Sans Condensed"/>
                <a:cs typeface="IBM Plex Sans Condensed"/>
                <a:sym typeface="IBM Plex Sans Condensed"/>
              </a:rPr>
              <a:t> por </a:t>
            </a:r>
            <a:r>
              <a:rPr lang="en" sz="900" dirty="0" err="1">
                <a:latin typeface="IBM Plex Sans Condensed"/>
                <a:ea typeface="IBM Plex Sans Condensed"/>
                <a:cs typeface="IBM Plex Sans Condensed"/>
                <a:sym typeface="IBM Plex Sans Condensed"/>
              </a:rPr>
              <a:t>Presidente</a:t>
            </a:r>
            <a:r>
              <a:rPr lang="en" sz="900" dirty="0">
                <a:latin typeface="IBM Plex Sans Condensed"/>
                <a:ea typeface="IBM Plex Sans Condensed"/>
                <a:cs typeface="IBM Plex Sans Condensed"/>
                <a:sym typeface="IBM Plex Sans Condensed"/>
              </a:rPr>
              <a:t>.</a:t>
            </a:r>
          </a:p>
          <a:p>
            <a:pPr marL="0" marR="0" lvl="0" indent="0" algn="ctr" rtl="0">
              <a:lnSpc>
                <a:spcPct val="100000"/>
              </a:lnSpc>
              <a:spcBef>
                <a:spcPts val="0"/>
              </a:spcBef>
              <a:spcAft>
                <a:spcPts val="0"/>
              </a:spcAft>
              <a:buNone/>
            </a:pPr>
            <a:r>
              <a:rPr lang="en" sz="900" dirty="0" err="1">
                <a:latin typeface="IBM Plex Sans Condensed"/>
                <a:ea typeface="IBM Plex Sans Condensed"/>
                <a:cs typeface="IBM Plex Sans Condensed"/>
                <a:sym typeface="IBM Plex Sans Condensed"/>
              </a:rPr>
              <a:t>Poseen</a:t>
            </a:r>
            <a:r>
              <a:rPr lang="en" sz="900" dirty="0">
                <a:latin typeface="IBM Plex Sans Condensed"/>
                <a:ea typeface="IBM Plex Sans Condensed"/>
                <a:cs typeface="IBM Plex Sans Condensed"/>
                <a:sym typeface="IBM Plex Sans Condensed"/>
              </a:rPr>
              <a:t> </a:t>
            </a:r>
            <a:r>
              <a:rPr lang="en" sz="900" dirty="0" err="1">
                <a:latin typeface="IBM Plex Sans Condensed"/>
                <a:ea typeface="IBM Plex Sans Condensed"/>
                <a:cs typeface="IBM Plex Sans Condensed"/>
                <a:sym typeface="IBM Plex Sans Condensed"/>
              </a:rPr>
              <a:t>igual</a:t>
            </a:r>
            <a:r>
              <a:rPr lang="en" sz="900" dirty="0">
                <a:latin typeface="IBM Plex Sans Condensed"/>
                <a:ea typeface="IBM Plex Sans Condensed"/>
                <a:cs typeface="IBM Plex Sans Condensed"/>
                <a:sym typeface="IBM Plex Sans Condensed"/>
              </a:rPr>
              <a:t> </a:t>
            </a:r>
            <a:r>
              <a:rPr lang="en" sz="900" dirty="0" err="1">
                <a:latin typeface="IBM Plex Sans Condensed"/>
                <a:ea typeface="IBM Plex Sans Condensed"/>
                <a:cs typeface="IBM Plex Sans Condensed"/>
                <a:sym typeface="IBM Plex Sans Condensed"/>
              </a:rPr>
              <a:t>rango</a:t>
            </a:r>
            <a:r>
              <a:rPr lang="en" sz="900" dirty="0">
                <a:latin typeface="IBM Plex Sans Condensed"/>
                <a:ea typeface="IBM Plex Sans Condensed"/>
                <a:cs typeface="IBM Plex Sans Condensed"/>
                <a:sym typeface="IBM Plex Sans Condensed"/>
              </a:rPr>
              <a:t>.</a:t>
            </a:r>
          </a:p>
          <a:p>
            <a:pPr marL="0" marR="0" lvl="0" indent="0" algn="ctr" rtl="0">
              <a:lnSpc>
                <a:spcPct val="100000"/>
              </a:lnSpc>
              <a:spcBef>
                <a:spcPts val="0"/>
              </a:spcBef>
              <a:spcAft>
                <a:spcPts val="0"/>
              </a:spcAft>
              <a:buNone/>
            </a:pPr>
            <a:r>
              <a:rPr lang="en" sz="900" dirty="0" err="1">
                <a:latin typeface="IBM Plex Sans Condensed"/>
                <a:ea typeface="IBM Plex Sans Condensed"/>
                <a:cs typeface="IBM Plex Sans Condensed"/>
                <a:sym typeface="IBM Plex Sans Condensed"/>
              </a:rPr>
              <a:t>Organización</a:t>
            </a:r>
            <a:r>
              <a:rPr lang="en" sz="900" dirty="0">
                <a:latin typeface="IBM Plex Sans Condensed"/>
                <a:ea typeface="IBM Plex Sans Condensed"/>
                <a:cs typeface="IBM Plex Sans Condensed"/>
                <a:sym typeface="IBM Plex Sans Condensed"/>
              </a:rPr>
              <a:t> y </a:t>
            </a:r>
            <a:r>
              <a:rPr lang="en" sz="900" dirty="0" err="1">
                <a:latin typeface="IBM Plex Sans Condensed"/>
                <a:ea typeface="IBM Plex Sans Condensed"/>
                <a:cs typeface="IBM Plex Sans Condensed"/>
                <a:sym typeface="IBM Plex Sans Condensed"/>
              </a:rPr>
              <a:t>atribuciones</a:t>
            </a:r>
            <a:endParaRPr sz="900" dirty="0">
              <a:latin typeface="IBM Plex Sans Condensed"/>
              <a:ea typeface="IBM Plex Sans Condensed"/>
              <a:cs typeface="IBM Plex Sans Condensed"/>
              <a:sym typeface="IBM Plex Sans Condensed"/>
            </a:endParaRPr>
          </a:p>
        </p:txBody>
      </p:sp>
      <p:sp>
        <p:nvSpPr>
          <p:cNvPr id="171" name="Google Shape;171;p22"/>
          <p:cNvSpPr/>
          <p:nvPr/>
        </p:nvSpPr>
        <p:spPr>
          <a:xfrm>
            <a:off x="1737969" y="1674963"/>
            <a:ext cx="2457854" cy="955011"/>
          </a:xfrm>
          <a:prstGeom prst="roundRect">
            <a:avLst>
              <a:gd name="adj" fmla="val 50000"/>
            </a:avLst>
          </a:prstGeom>
          <a:solidFill>
            <a:schemeClr val="accent3"/>
          </a:solidFill>
          <a:ln w="38100" cap="flat" cmpd="sng">
            <a:solidFill>
              <a:schemeClr val="lt1"/>
            </a:solidFill>
            <a:prstDash val="solid"/>
            <a:round/>
            <a:headEnd type="none" w="med" len="med"/>
            <a:tailEnd type="none" w="med" len="med"/>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000" b="1" dirty="0" err="1">
                <a:latin typeface="IBM Plex Sans Condensed"/>
                <a:ea typeface="IBM Plex Sans Condensed"/>
                <a:cs typeface="IBM Plex Sans Condensed"/>
                <a:sym typeface="IBM Plex Sans Condensed"/>
              </a:rPr>
              <a:t>Consejería</a:t>
            </a:r>
            <a:r>
              <a:rPr lang="en" sz="1000" b="1" dirty="0">
                <a:latin typeface="IBM Plex Sans Condensed"/>
                <a:ea typeface="IBM Plex Sans Condensed"/>
                <a:cs typeface="IBM Plex Sans Condensed"/>
                <a:sym typeface="IBM Plex Sans Condensed"/>
              </a:rPr>
              <a:t> </a:t>
            </a:r>
            <a:r>
              <a:rPr lang="en" sz="1000" b="1" dirty="0" err="1">
                <a:latin typeface="IBM Plex Sans Condensed"/>
                <a:ea typeface="IBM Plex Sans Condensed"/>
                <a:cs typeface="IBM Plex Sans Condensed"/>
                <a:sym typeface="IBM Plex Sans Condensed"/>
              </a:rPr>
              <a:t>Jurídica</a:t>
            </a:r>
            <a:r>
              <a:rPr lang="en" sz="1000" b="1" dirty="0">
                <a:latin typeface="IBM Plex Sans Condensed"/>
                <a:ea typeface="IBM Plex Sans Condensed"/>
                <a:cs typeface="IBM Plex Sans Condensed"/>
                <a:sym typeface="IBM Plex Sans Condensed"/>
              </a:rPr>
              <a:t> </a:t>
            </a:r>
          </a:p>
          <a:p>
            <a:pPr marL="0" marR="0" lvl="0" indent="0" algn="ctr" rtl="0">
              <a:lnSpc>
                <a:spcPct val="100000"/>
              </a:lnSpc>
              <a:spcBef>
                <a:spcPts val="0"/>
              </a:spcBef>
              <a:spcAft>
                <a:spcPts val="0"/>
              </a:spcAft>
              <a:buNone/>
            </a:pPr>
            <a:r>
              <a:rPr lang="en" sz="900" dirty="0">
                <a:latin typeface="IBM Plex Sans Condensed"/>
                <a:ea typeface="IBM Plex Sans Condensed"/>
                <a:cs typeface="IBM Plex Sans Condensed"/>
                <a:sym typeface="IBM Plex Sans Condensed"/>
              </a:rPr>
              <a:t>Próposito: Revisar y validar acuerdos/decretos que se sometan a consideración del Presidente y las iniciativas de Ley que este presenta al Congreso. Art. 43 LOAPF</a:t>
            </a:r>
          </a:p>
        </p:txBody>
      </p:sp>
      <p:cxnSp>
        <p:nvCxnSpPr>
          <p:cNvPr id="176" name="Google Shape;176;p22"/>
          <p:cNvCxnSpPr>
            <a:cxnSpLocks/>
          </p:cNvCxnSpPr>
          <p:nvPr/>
        </p:nvCxnSpPr>
        <p:spPr>
          <a:xfrm>
            <a:off x="1679355" y="1580407"/>
            <a:ext cx="1724566" cy="106279"/>
          </a:xfrm>
          <a:prstGeom prst="bentConnector2">
            <a:avLst/>
          </a:prstGeom>
          <a:noFill/>
          <a:ln w="9525" cap="flat" cmpd="sng">
            <a:solidFill>
              <a:schemeClr val="lt2"/>
            </a:solidFill>
            <a:prstDash val="solid"/>
            <a:round/>
            <a:headEnd type="none" w="med" len="med"/>
            <a:tailEnd type="none" w="med" len="med"/>
          </a:ln>
          <a:effectLst>
            <a:outerShdw blurRad="57150" dist="19050" dir="5400000" algn="bl" rotWithShape="0">
              <a:schemeClr val="dk1">
                <a:alpha val="30000"/>
              </a:schemeClr>
            </a:outerShdw>
          </a:effectLst>
        </p:spPr>
      </p:cxnSp>
      <p:sp>
        <p:nvSpPr>
          <p:cNvPr id="37" name="Google Shape;170;p22">
            <a:extLst>
              <a:ext uri="{FF2B5EF4-FFF2-40B4-BE49-F238E27FC236}">
                <a16:creationId xmlns:a16="http://schemas.microsoft.com/office/drawing/2014/main" id="{8AFE7383-8E8B-E342-8B6D-A5CD21FCF500}"/>
              </a:ext>
            </a:extLst>
          </p:cNvPr>
          <p:cNvSpPr/>
          <p:nvPr/>
        </p:nvSpPr>
        <p:spPr>
          <a:xfrm>
            <a:off x="86655" y="1785918"/>
            <a:ext cx="1455466" cy="418572"/>
          </a:xfrm>
          <a:prstGeom prst="roundRect">
            <a:avLst>
              <a:gd name="adj" fmla="val 50000"/>
            </a:avLst>
          </a:prstGeom>
          <a:solidFill>
            <a:schemeClr val="accent3"/>
          </a:solidFill>
          <a:ln w="38100" cap="flat" cmpd="sng">
            <a:solidFill>
              <a:schemeClr val="lt1"/>
            </a:solidFill>
            <a:prstDash val="solid"/>
            <a:round/>
            <a:headEnd type="none" w="med" len="med"/>
            <a:tailEnd type="none" w="med" len="med"/>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050" b="1" dirty="0">
                <a:latin typeface="IBM Plex Sans Condensed"/>
                <a:ea typeface="IBM Plex Sans Condensed"/>
                <a:cs typeface="IBM Plex Sans Condensed"/>
                <a:sym typeface="IBM Plex Sans Condensed"/>
              </a:rPr>
              <a:t>Presidencia de la República</a:t>
            </a:r>
            <a:endParaRPr sz="1050" b="1" dirty="0">
              <a:latin typeface="IBM Plex Sans Condensed"/>
              <a:ea typeface="IBM Plex Sans Condensed"/>
              <a:cs typeface="IBM Plex Sans Condensed"/>
              <a:sym typeface="IBM Plex Sans Condensed"/>
            </a:endParaRPr>
          </a:p>
        </p:txBody>
      </p:sp>
      <p:sp>
        <p:nvSpPr>
          <p:cNvPr id="40" name="Google Shape;169;p22">
            <a:extLst>
              <a:ext uri="{FF2B5EF4-FFF2-40B4-BE49-F238E27FC236}">
                <a16:creationId xmlns:a16="http://schemas.microsoft.com/office/drawing/2014/main" id="{4CBF2E04-4885-084F-8102-FDAF0C448C5D}"/>
              </a:ext>
            </a:extLst>
          </p:cNvPr>
          <p:cNvSpPr/>
          <p:nvPr/>
        </p:nvSpPr>
        <p:spPr>
          <a:xfrm>
            <a:off x="2552683" y="3148280"/>
            <a:ext cx="3366992" cy="1033860"/>
          </a:xfrm>
          <a:prstGeom prst="roundRect">
            <a:avLst>
              <a:gd name="adj" fmla="val 50000"/>
            </a:avLst>
          </a:prstGeom>
          <a:solidFill>
            <a:schemeClr val="accent4"/>
          </a:solidFill>
          <a:ln w="38100" cap="flat" cmpd="sng">
            <a:solidFill>
              <a:schemeClr val="lt1"/>
            </a:solidFill>
            <a:prstDash val="solid"/>
            <a:round/>
            <a:headEnd type="none" w="med" len="med"/>
            <a:tailEnd type="none" w="med" len="med"/>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000" b="1" dirty="0" err="1">
                <a:latin typeface="IBM Plex Sans Condensed"/>
                <a:ea typeface="IBM Plex Sans Condensed"/>
                <a:cs typeface="IBM Plex Sans Condensed"/>
                <a:sym typeface="IBM Plex Sans Condensed"/>
              </a:rPr>
              <a:t>Órganos</a:t>
            </a:r>
            <a:r>
              <a:rPr lang="en" sz="1000" b="1" dirty="0">
                <a:latin typeface="IBM Plex Sans Condensed"/>
                <a:ea typeface="IBM Plex Sans Condensed"/>
                <a:cs typeface="IBM Plex Sans Condensed"/>
                <a:sym typeface="IBM Plex Sans Condensed"/>
              </a:rPr>
              <a:t> </a:t>
            </a:r>
            <a:r>
              <a:rPr lang="es-MX" sz="1000" b="1" dirty="0">
                <a:latin typeface="IBM Plex Sans Condensed"/>
                <a:ea typeface="IBM Plex Sans Condensed"/>
                <a:cs typeface="IBM Plex Sans Condensed"/>
                <a:sym typeface="IBM Plex Sans Condensed"/>
              </a:rPr>
              <a:t>Desconcentrados </a:t>
            </a:r>
          </a:p>
          <a:p>
            <a:pPr marL="0" marR="0" lvl="0" indent="0" algn="ctr" rtl="0">
              <a:lnSpc>
                <a:spcPct val="100000"/>
              </a:lnSpc>
              <a:spcBef>
                <a:spcPts val="0"/>
              </a:spcBef>
              <a:spcAft>
                <a:spcPts val="0"/>
              </a:spcAft>
              <a:buNone/>
            </a:pPr>
            <a:r>
              <a:rPr lang="es-MX" sz="900" dirty="0">
                <a:latin typeface="IBM Plex Sans Condensed"/>
                <a:ea typeface="IBM Plex Sans Condensed"/>
                <a:cs typeface="IBM Plex Sans Condensed"/>
                <a:sym typeface="IBM Plex Sans Condensed"/>
              </a:rPr>
              <a:t>Para atención y despacho más eficiente de los asuntos de su competencia (Secretarías) </a:t>
            </a:r>
          </a:p>
          <a:p>
            <a:pPr marL="0" marR="0" lvl="0" indent="0" algn="ctr" rtl="0">
              <a:lnSpc>
                <a:spcPct val="100000"/>
              </a:lnSpc>
              <a:spcBef>
                <a:spcPts val="0"/>
              </a:spcBef>
              <a:spcAft>
                <a:spcPts val="0"/>
              </a:spcAft>
              <a:buNone/>
            </a:pPr>
            <a:r>
              <a:rPr lang="es-MX" sz="900" dirty="0">
                <a:latin typeface="IBM Plex Sans Condensed"/>
                <a:ea typeface="IBM Plex Sans Condensed"/>
                <a:cs typeface="IBM Plex Sans Condensed"/>
                <a:sym typeface="IBM Plex Sans Condensed"/>
              </a:rPr>
              <a:t>Jerarquicamente subordinados. </a:t>
            </a:r>
          </a:p>
          <a:p>
            <a:pPr marL="0" marR="0" lvl="0" indent="0" algn="ctr" rtl="0">
              <a:lnSpc>
                <a:spcPct val="100000"/>
              </a:lnSpc>
              <a:spcBef>
                <a:spcPts val="0"/>
              </a:spcBef>
              <a:spcAft>
                <a:spcPts val="0"/>
              </a:spcAft>
              <a:buNone/>
            </a:pPr>
            <a:r>
              <a:rPr lang="es-MX" sz="900" dirty="0">
                <a:latin typeface="IBM Plex Sans Condensed"/>
                <a:ea typeface="IBM Plex Sans Condensed"/>
                <a:cs typeface="IBM Plex Sans Condensed"/>
                <a:sym typeface="IBM Plex Sans Condensed"/>
              </a:rPr>
              <a:t>No tienen personalidad jurídica propia, ni patrimonio.</a:t>
            </a:r>
          </a:p>
          <a:p>
            <a:pPr marL="0" marR="0" lvl="0" indent="0" algn="ctr" rtl="0">
              <a:lnSpc>
                <a:spcPct val="100000"/>
              </a:lnSpc>
              <a:spcBef>
                <a:spcPts val="0"/>
              </a:spcBef>
              <a:spcAft>
                <a:spcPts val="0"/>
              </a:spcAft>
              <a:buNone/>
            </a:pPr>
            <a:r>
              <a:rPr lang="es-MX" sz="900" dirty="0">
                <a:latin typeface="IBM Plex Sans Condensed"/>
                <a:ea typeface="IBM Plex Sans Condensed"/>
                <a:cs typeface="IBM Plex Sans Condensed"/>
                <a:sym typeface="IBM Plex Sans Condensed"/>
              </a:rPr>
              <a:t>Facultades especificas sobre materia y territorio. </a:t>
            </a:r>
          </a:p>
          <a:p>
            <a:pPr algn="ctr"/>
            <a:r>
              <a:rPr lang="es-MX" sz="900" dirty="0">
                <a:latin typeface="IBM Plex Sans Condensed"/>
                <a:ea typeface="IBM Plex Sans Condensed"/>
                <a:cs typeface="IBM Plex Sans Condensed"/>
                <a:sym typeface="IBM Plex Sans Condensed"/>
              </a:rPr>
              <a:t>Art. 17 LOAPF</a:t>
            </a:r>
          </a:p>
        </p:txBody>
      </p:sp>
      <p:pic>
        <p:nvPicPr>
          <p:cNvPr id="42" name="Picture 2" descr="Administración Pública Federal timeline | Timetoast timelines">
            <a:extLst>
              <a:ext uri="{FF2B5EF4-FFF2-40B4-BE49-F238E27FC236}">
                <a16:creationId xmlns:a16="http://schemas.microsoft.com/office/drawing/2014/main" id="{BC51C7CB-CF5B-C04F-93EE-77B7F8E8A7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43" r="74242" b="11016"/>
          <a:stretch/>
        </p:blipFill>
        <p:spPr bwMode="auto">
          <a:xfrm>
            <a:off x="3740611" y="489027"/>
            <a:ext cx="951891" cy="5349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AT Nombra nuevo Administrador General de Comunicaciones y TI - Indicium  Solutions">
            <a:extLst>
              <a:ext uri="{FF2B5EF4-FFF2-40B4-BE49-F238E27FC236}">
                <a16:creationId xmlns:a16="http://schemas.microsoft.com/office/drawing/2014/main" id="{5AFB3675-1CC2-E044-BE18-CB2C8DDAB3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0391" y="4236861"/>
            <a:ext cx="617409" cy="3646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scudo I.P.N. – Sociedad, Tecnología y Deontología.">
            <a:extLst>
              <a:ext uri="{FF2B5EF4-FFF2-40B4-BE49-F238E27FC236}">
                <a16:creationId xmlns:a16="http://schemas.microsoft.com/office/drawing/2014/main" id="{530F63D7-6F3F-2446-B77B-7B1D6DAE71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373" y="4243711"/>
            <a:ext cx="622726" cy="3578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bierno Federal recortara presupuesto a 12 dependencias – Cúspide">
            <a:extLst>
              <a:ext uri="{FF2B5EF4-FFF2-40B4-BE49-F238E27FC236}">
                <a16:creationId xmlns:a16="http://schemas.microsoft.com/office/drawing/2014/main" id="{C9D0DB39-1457-F84A-8273-4E3283A6B4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825" t="46213" r="44608" b="41405"/>
          <a:stretch/>
        </p:blipFill>
        <p:spPr bwMode="auto">
          <a:xfrm>
            <a:off x="1287787" y="4033024"/>
            <a:ext cx="693879" cy="32646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obierno Federal recortara presupuesto a 12 dependencias – Cúspide">
            <a:extLst>
              <a:ext uri="{FF2B5EF4-FFF2-40B4-BE49-F238E27FC236}">
                <a16:creationId xmlns:a16="http://schemas.microsoft.com/office/drawing/2014/main" id="{7D446125-6D8B-3342-A1AF-0DC4717EF9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774" t="46213" r="56995" b="44418"/>
          <a:stretch/>
        </p:blipFill>
        <p:spPr bwMode="auto">
          <a:xfrm>
            <a:off x="384345" y="4033025"/>
            <a:ext cx="840863" cy="30238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Administración Pública Federal timeline | Timetoast timelines">
            <a:extLst>
              <a:ext uri="{FF2B5EF4-FFF2-40B4-BE49-F238E27FC236}">
                <a16:creationId xmlns:a16="http://schemas.microsoft.com/office/drawing/2014/main" id="{1FBA1F84-02B8-5442-ABF3-6EE8409AB6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33" t="11590" r="33801" b="58545"/>
          <a:stretch/>
        </p:blipFill>
        <p:spPr bwMode="auto">
          <a:xfrm>
            <a:off x="3740611" y="1023945"/>
            <a:ext cx="951987" cy="413088"/>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Google Shape;176;p22">
            <a:extLst>
              <a:ext uri="{FF2B5EF4-FFF2-40B4-BE49-F238E27FC236}">
                <a16:creationId xmlns:a16="http://schemas.microsoft.com/office/drawing/2014/main" id="{D8F887EA-C2C8-6C45-9EED-E9A41107F202}"/>
              </a:ext>
            </a:extLst>
          </p:cNvPr>
          <p:cNvCxnSpPr>
            <a:cxnSpLocks/>
          </p:cNvCxnSpPr>
          <p:nvPr/>
        </p:nvCxnSpPr>
        <p:spPr>
          <a:xfrm rot="5400000">
            <a:off x="1028858" y="1123319"/>
            <a:ext cx="392700" cy="908294"/>
          </a:xfrm>
          <a:prstGeom prst="bentConnector3">
            <a:avLst>
              <a:gd name="adj1" fmla="val 50000"/>
            </a:avLst>
          </a:prstGeom>
          <a:noFill/>
          <a:ln w="9525" cap="flat" cmpd="sng">
            <a:solidFill>
              <a:schemeClr val="lt2"/>
            </a:solidFill>
            <a:prstDash val="solid"/>
            <a:round/>
            <a:headEnd type="none" w="med" len="med"/>
            <a:tailEnd type="none" w="med" len="med"/>
          </a:ln>
          <a:effectLst>
            <a:outerShdw blurRad="57150" dist="19050" dir="5400000" algn="bl" rotWithShape="0">
              <a:schemeClr val="dk1">
                <a:alpha val="30000"/>
              </a:schemeClr>
            </a:outerShdw>
          </a:effectLst>
        </p:spPr>
      </p:cxnSp>
      <p:cxnSp>
        <p:nvCxnSpPr>
          <p:cNvPr id="92" name="Google Shape;176;p22">
            <a:extLst>
              <a:ext uri="{FF2B5EF4-FFF2-40B4-BE49-F238E27FC236}">
                <a16:creationId xmlns:a16="http://schemas.microsoft.com/office/drawing/2014/main" id="{DAB72C6C-7AF7-D246-B8E2-AC579292C1F9}"/>
              </a:ext>
            </a:extLst>
          </p:cNvPr>
          <p:cNvCxnSpPr>
            <a:cxnSpLocks/>
          </p:cNvCxnSpPr>
          <p:nvPr/>
        </p:nvCxnSpPr>
        <p:spPr>
          <a:xfrm rot="5400000">
            <a:off x="606798" y="2073097"/>
            <a:ext cx="1755136" cy="393157"/>
          </a:xfrm>
          <a:prstGeom prst="bentConnector3">
            <a:avLst>
              <a:gd name="adj1" fmla="val 88367"/>
            </a:avLst>
          </a:prstGeom>
          <a:noFill/>
          <a:ln w="9525" cap="flat" cmpd="sng">
            <a:solidFill>
              <a:schemeClr val="lt2"/>
            </a:solidFill>
            <a:prstDash val="solid"/>
            <a:round/>
            <a:headEnd type="none" w="med" len="med"/>
            <a:tailEnd type="none" w="med" len="med"/>
          </a:ln>
          <a:effectLst>
            <a:outerShdw blurRad="57150" dist="19050" dir="5400000" algn="bl" rotWithShape="0">
              <a:schemeClr val="dk1">
                <a:alpha val="30000"/>
              </a:schemeClr>
            </a:outerShdw>
          </a:effectLst>
        </p:spPr>
      </p:cxnSp>
      <p:cxnSp>
        <p:nvCxnSpPr>
          <p:cNvPr id="101" name="Google Shape;176;p22">
            <a:extLst>
              <a:ext uri="{FF2B5EF4-FFF2-40B4-BE49-F238E27FC236}">
                <a16:creationId xmlns:a16="http://schemas.microsoft.com/office/drawing/2014/main" id="{E0ABA4AF-5FCE-FC48-9122-08C9C4109AFE}"/>
              </a:ext>
            </a:extLst>
          </p:cNvPr>
          <p:cNvCxnSpPr>
            <a:cxnSpLocks/>
            <a:endCxn id="40" idx="0"/>
          </p:cNvCxnSpPr>
          <p:nvPr/>
        </p:nvCxnSpPr>
        <p:spPr>
          <a:xfrm>
            <a:off x="1287849" y="2944901"/>
            <a:ext cx="2948330" cy="203379"/>
          </a:xfrm>
          <a:prstGeom prst="bentConnector2">
            <a:avLst/>
          </a:prstGeom>
          <a:noFill/>
          <a:ln w="9525" cap="flat" cmpd="sng">
            <a:solidFill>
              <a:schemeClr val="lt2"/>
            </a:solidFill>
            <a:prstDash val="solid"/>
            <a:round/>
            <a:headEnd type="none" w="med" len="med"/>
            <a:tailEnd type="none" w="med" len="med"/>
          </a:ln>
          <a:effectLst>
            <a:outerShdw blurRad="57150" dist="19050" dir="5400000" algn="bl" rotWithShape="0">
              <a:schemeClr val="dk1">
                <a:alpha val="30000"/>
              </a:schemeClr>
            </a:outerShdw>
          </a:effectLst>
        </p:spPr>
      </p:cxnSp>
      <p:cxnSp>
        <p:nvCxnSpPr>
          <p:cNvPr id="106" name="Google Shape;176;p22">
            <a:extLst>
              <a:ext uri="{FF2B5EF4-FFF2-40B4-BE49-F238E27FC236}">
                <a16:creationId xmlns:a16="http://schemas.microsoft.com/office/drawing/2014/main" id="{E6AF9F39-C705-3643-B7B5-34EE3551B0D7}"/>
              </a:ext>
            </a:extLst>
          </p:cNvPr>
          <p:cNvCxnSpPr>
            <a:cxnSpLocks/>
          </p:cNvCxnSpPr>
          <p:nvPr/>
        </p:nvCxnSpPr>
        <p:spPr>
          <a:xfrm rot="10800000">
            <a:off x="2697251" y="941177"/>
            <a:ext cx="1043360" cy="148925"/>
          </a:xfrm>
          <a:prstGeom prst="bentConnector3">
            <a:avLst>
              <a:gd name="adj1" fmla="val 50000"/>
            </a:avLst>
          </a:prstGeom>
          <a:noFill/>
          <a:ln w="9525" cap="flat" cmpd="sng">
            <a:solidFill>
              <a:schemeClr val="lt2"/>
            </a:solidFill>
            <a:prstDash val="solid"/>
            <a:round/>
            <a:headEnd type="none" w="med" len="med"/>
            <a:tailEnd type="none" w="med" len="med"/>
          </a:ln>
          <a:effectLst>
            <a:outerShdw blurRad="57150" dist="19050" dir="5400000" algn="bl" rotWithShape="0">
              <a:schemeClr val="dk1">
                <a:alpha val="30000"/>
              </a:schemeClr>
            </a:outerShdw>
          </a:effectLst>
        </p:spPr>
      </p:cxnSp>
      <p:sp>
        <p:nvSpPr>
          <p:cNvPr id="109" name="Google Shape;169;p22">
            <a:extLst>
              <a:ext uri="{FF2B5EF4-FFF2-40B4-BE49-F238E27FC236}">
                <a16:creationId xmlns:a16="http://schemas.microsoft.com/office/drawing/2014/main" id="{2651FE4F-254D-4A4C-989A-77FCF1E96074}"/>
              </a:ext>
            </a:extLst>
          </p:cNvPr>
          <p:cNvSpPr/>
          <p:nvPr/>
        </p:nvSpPr>
        <p:spPr>
          <a:xfrm>
            <a:off x="4948502" y="462048"/>
            <a:ext cx="1681854" cy="1072509"/>
          </a:xfrm>
          <a:prstGeom prst="roundRect">
            <a:avLst>
              <a:gd name="adj" fmla="val 50000"/>
            </a:avLst>
          </a:prstGeom>
          <a:solidFill>
            <a:schemeClr val="accent4"/>
          </a:solidFill>
          <a:ln w="38100" cap="flat" cmpd="sng">
            <a:solidFill>
              <a:schemeClr val="lt1"/>
            </a:solidFill>
            <a:prstDash val="solid"/>
            <a:round/>
            <a:headEnd type="none" w="med" len="med"/>
            <a:tailEnd type="none" w="med" len="med"/>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b="1" dirty="0" err="1">
                <a:latin typeface="IBM Plex Sans Condensed"/>
                <a:ea typeface="IBM Plex Sans Condensed"/>
                <a:cs typeface="IBM Plex Sans Condensed"/>
                <a:sym typeface="IBM Plex Sans Condensed"/>
              </a:rPr>
              <a:t>Paraestatal</a:t>
            </a:r>
            <a:endParaRPr lang="en" sz="900" b="1" dirty="0">
              <a:latin typeface="IBM Plex Sans Condensed"/>
              <a:ea typeface="IBM Plex Sans Condensed"/>
              <a:cs typeface="IBM Plex Sans Condensed"/>
              <a:sym typeface="IBM Plex Sans Condensed"/>
            </a:endParaRPr>
          </a:p>
          <a:p>
            <a:pPr marL="0" marR="0" lvl="0" indent="0" algn="ctr" rtl="0">
              <a:lnSpc>
                <a:spcPct val="100000"/>
              </a:lnSpc>
              <a:spcBef>
                <a:spcPts val="0"/>
              </a:spcBef>
              <a:spcAft>
                <a:spcPts val="0"/>
              </a:spcAft>
              <a:buNone/>
            </a:pPr>
            <a:r>
              <a:rPr lang="en" sz="900" dirty="0" err="1">
                <a:latin typeface="IBM Plex Sans Condensed"/>
                <a:ea typeface="IBM Plex Sans Condensed"/>
                <a:cs typeface="IBM Plex Sans Condensed"/>
                <a:sym typeface="IBM Plex Sans Condensed"/>
              </a:rPr>
              <a:t>Organismos</a:t>
            </a:r>
            <a:r>
              <a:rPr lang="en" sz="900" dirty="0">
                <a:latin typeface="IBM Plex Sans Condensed"/>
                <a:ea typeface="IBM Plex Sans Condensed"/>
                <a:cs typeface="IBM Plex Sans Condensed"/>
                <a:sym typeface="IBM Plex Sans Condensed"/>
              </a:rPr>
              <a:t> con  </a:t>
            </a:r>
            <a:r>
              <a:rPr lang="en" sz="900" dirty="0" err="1">
                <a:latin typeface="IBM Plex Sans Condensed"/>
                <a:ea typeface="IBM Plex Sans Condensed"/>
                <a:cs typeface="IBM Plex Sans Condensed"/>
                <a:sym typeface="IBM Plex Sans Condensed"/>
              </a:rPr>
              <a:t>personalidad</a:t>
            </a:r>
            <a:r>
              <a:rPr lang="en" sz="900" dirty="0">
                <a:latin typeface="IBM Plex Sans Condensed"/>
                <a:ea typeface="IBM Plex Sans Condensed"/>
                <a:cs typeface="IBM Plex Sans Condensed"/>
                <a:sym typeface="IBM Plex Sans Condensed"/>
              </a:rPr>
              <a:t> </a:t>
            </a:r>
            <a:r>
              <a:rPr lang="en" sz="900" dirty="0" err="1">
                <a:latin typeface="IBM Plex Sans Condensed"/>
                <a:ea typeface="IBM Plex Sans Condensed"/>
                <a:cs typeface="IBM Plex Sans Condensed"/>
                <a:sym typeface="IBM Plex Sans Condensed"/>
              </a:rPr>
              <a:t>juridica</a:t>
            </a:r>
            <a:r>
              <a:rPr lang="en" sz="900" dirty="0">
                <a:latin typeface="IBM Plex Sans Condensed"/>
                <a:ea typeface="IBM Plex Sans Condensed"/>
                <a:cs typeface="IBM Plex Sans Condensed"/>
                <a:sym typeface="IBM Plex Sans Condensed"/>
              </a:rPr>
              <a:t> y </a:t>
            </a:r>
            <a:r>
              <a:rPr lang="en" sz="900" dirty="0" err="1">
                <a:latin typeface="IBM Plex Sans Condensed"/>
                <a:ea typeface="IBM Plex Sans Condensed"/>
                <a:cs typeface="IBM Plex Sans Condensed"/>
                <a:sym typeface="IBM Plex Sans Condensed"/>
              </a:rPr>
              <a:t>patrimonio</a:t>
            </a:r>
            <a:r>
              <a:rPr lang="en" sz="900" dirty="0">
                <a:latin typeface="IBM Plex Sans Condensed"/>
                <a:ea typeface="IBM Plex Sans Condensed"/>
                <a:cs typeface="IBM Plex Sans Condensed"/>
                <a:sym typeface="IBM Plex Sans Condensed"/>
              </a:rPr>
              <a:t> </a:t>
            </a:r>
            <a:r>
              <a:rPr lang="en" sz="900" dirty="0" err="1">
                <a:latin typeface="IBM Plex Sans Condensed"/>
                <a:ea typeface="IBM Plex Sans Condensed"/>
                <a:cs typeface="IBM Plex Sans Condensed"/>
                <a:sym typeface="IBM Plex Sans Condensed"/>
              </a:rPr>
              <a:t>propios,regimén</a:t>
            </a:r>
            <a:r>
              <a:rPr lang="en" sz="900" dirty="0">
                <a:latin typeface="IBM Plex Sans Condensed"/>
                <a:ea typeface="IBM Plex Sans Condensed"/>
                <a:cs typeface="IBM Plex Sans Condensed"/>
                <a:sym typeface="IBM Plex Sans Condensed"/>
              </a:rPr>
              <a:t> </a:t>
            </a:r>
            <a:r>
              <a:rPr lang="en" sz="900" dirty="0" err="1">
                <a:latin typeface="IBM Plex Sans Condensed"/>
                <a:ea typeface="IBM Plex Sans Condensed"/>
                <a:cs typeface="IBM Plex Sans Condensed"/>
                <a:sym typeface="IBM Plex Sans Condensed"/>
              </a:rPr>
              <a:t>jurídico</a:t>
            </a:r>
            <a:r>
              <a:rPr lang="en" sz="900" dirty="0">
                <a:latin typeface="IBM Plex Sans Condensed"/>
                <a:ea typeface="IBM Plex Sans Condensed"/>
                <a:cs typeface="IBM Plex Sans Condensed"/>
                <a:sym typeface="IBM Plex Sans Condensed"/>
              </a:rPr>
              <a:t> </a:t>
            </a:r>
            <a:r>
              <a:rPr lang="en" sz="900" dirty="0" err="1">
                <a:latin typeface="IBM Plex Sans Condensed"/>
                <a:ea typeface="IBM Plex Sans Condensed"/>
                <a:cs typeface="IBM Plex Sans Condensed"/>
                <a:sym typeface="IBM Plex Sans Condensed"/>
              </a:rPr>
              <a:t>especi</a:t>
            </a:r>
            <a:r>
              <a:rPr lang="es-MX" sz="900" dirty="0">
                <a:latin typeface="IBM Plex Sans Condensed"/>
                <a:ea typeface="IBM Plex Sans Condensed"/>
                <a:cs typeface="IBM Plex Sans Condensed"/>
                <a:sym typeface="IBM Plex Sans Condensed"/>
              </a:rPr>
              <a:t>a</a:t>
            </a:r>
            <a:r>
              <a:rPr lang="en" sz="900" dirty="0">
                <a:latin typeface="IBM Plex Sans Condensed"/>
                <a:ea typeface="IBM Plex Sans Condensed"/>
                <a:cs typeface="IBM Plex Sans Condensed"/>
                <a:sym typeface="IBM Plex Sans Condensed"/>
              </a:rPr>
              <a:t>l y </a:t>
            </a:r>
            <a:r>
              <a:rPr lang="en" sz="900" dirty="0" err="1">
                <a:latin typeface="IBM Plex Sans Condensed"/>
                <a:ea typeface="IBM Plex Sans Condensed"/>
                <a:cs typeface="IBM Plex Sans Condensed"/>
                <a:sym typeface="IBM Plex Sans Condensed"/>
              </a:rPr>
              <a:t>autonomía</a:t>
            </a:r>
            <a:endParaRPr lang="en" sz="900" dirty="0">
              <a:latin typeface="IBM Plex Sans Condensed"/>
              <a:ea typeface="IBM Plex Sans Condensed"/>
              <a:cs typeface="IBM Plex Sans Condensed"/>
              <a:sym typeface="IBM Plex Sans Condensed"/>
            </a:endParaRPr>
          </a:p>
          <a:p>
            <a:pPr algn="ctr"/>
            <a:r>
              <a:rPr lang="es-MX" sz="900" dirty="0">
                <a:latin typeface="IBM Plex Sans Condensed"/>
                <a:ea typeface="IBM Plex Sans Condensed"/>
                <a:cs typeface="IBM Plex Sans Condensed"/>
                <a:sym typeface="IBM Plex Sans Condensed"/>
              </a:rPr>
              <a:t>Art. 1 LOAPF</a:t>
            </a:r>
          </a:p>
        </p:txBody>
      </p:sp>
      <p:cxnSp>
        <p:nvCxnSpPr>
          <p:cNvPr id="110" name="Google Shape;176;p22">
            <a:extLst>
              <a:ext uri="{FF2B5EF4-FFF2-40B4-BE49-F238E27FC236}">
                <a16:creationId xmlns:a16="http://schemas.microsoft.com/office/drawing/2014/main" id="{082FF0DA-72D8-F34F-BBCB-BAF7C3A81F32}"/>
              </a:ext>
            </a:extLst>
          </p:cNvPr>
          <p:cNvCxnSpPr>
            <a:cxnSpLocks/>
            <a:stCxn id="109" idx="1"/>
          </p:cNvCxnSpPr>
          <p:nvPr/>
        </p:nvCxnSpPr>
        <p:spPr>
          <a:xfrm rot="10800000" flipV="1">
            <a:off x="4685438" y="998302"/>
            <a:ext cx="263064" cy="61307"/>
          </a:xfrm>
          <a:prstGeom prst="bentConnector3">
            <a:avLst>
              <a:gd name="adj1" fmla="val 50000"/>
            </a:avLst>
          </a:prstGeom>
          <a:noFill/>
          <a:ln w="9525" cap="flat" cmpd="sng">
            <a:solidFill>
              <a:schemeClr val="lt2"/>
            </a:solidFill>
            <a:prstDash val="solid"/>
            <a:round/>
            <a:headEnd type="none" w="med" len="med"/>
            <a:tailEnd type="none" w="med" len="med"/>
          </a:ln>
          <a:effectLst>
            <a:outerShdw blurRad="57150" dist="19050" dir="5400000" algn="bl" rotWithShape="0">
              <a:schemeClr val="dk1">
                <a:alpha val="30000"/>
              </a:schemeClr>
            </a:outerShdw>
          </a:effectLst>
        </p:spPr>
      </p:cxnSp>
      <p:sp>
        <p:nvSpPr>
          <p:cNvPr id="113" name="Google Shape;171;p22">
            <a:extLst>
              <a:ext uri="{FF2B5EF4-FFF2-40B4-BE49-F238E27FC236}">
                <a16:creationId xmlns:a16="http://schemas.microsoft.com/office/drawing/2014/main" id="{C33BE7CE-9A47-B344-8522-9D5FAC94807F}"/>
              </a:ext>
            </a:extLst>
          </p:cNvPr>
          <p:cNvSpPr/>
          <p:nvPr/>
        </p:nvSpPr>
        <p:spPr>
          <a:xfrm>
            <a:off x="4559579" y="1785562"/>
            <a:ext cx="2720191" cy="815872"/>
          </a:xfrm>
          <a:prstGeom prst="roundRect">
            <a:avLst>
              <a:gd name="adj" fmla="val 50000"/>
            </a:avLst>
          </a:prstGeom>
          <a:solidFill>
            <a:schemeClr val="accent3"/>
          </a:solidFill>
          <a:ln w="38100" cap="flat" cmpd="sng">
            <a:solidFill>
              <a:schemeClr val="lt1"/>
            </a:solidFill>
            <a:prstDash val="solid"/>
            <a:round/>
            <a:headEnd type="none" w="med" len="med"/>
            <a:tailEnd type="none" w="med" len="med"/>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000" b="1" dirty="0" err="1">
                <a:latin typeface="IBM Plex Sans Condensed"/>
                <a:ea typeface="IBM Plex Sans Condensed"/>
                <a:cs typeface="IBM Plex Sans Condensed"/>
                <a:sym typeface="IBM Plex Sans Condensed"/>
              </a:rPr>
              <a:t>Órganos</a:t>
            </a:r>
            <a:r>
              <a:rPr lang="en" sz="1000" b="1" dirty="0">
                <a:latin typeface="IBM Plex Sans Condensed"/>
                <a:ea typeface="IBM Plex Sans Condensed"/>
                <a:cs typeface="IBM Plex Sans Condensed"/>
                <a:sym typeface="IBM Plex Sans Condensed"/>
              </a:rPr>
              <a:t> </a:t>
            </a:r>
            <a:r>
              <a:rPr lang="en" sz="1000" b="1" dirty="0" err="1">
                <a:latin typeface="IBM Plex Sans Condensed"/>
                <a:ea typeface="IBM Plex Sans Condensed"/>
                <a:cs typeface="IBM Plex Sans Condensed"/>
                <a:sym typeface="IBM Plex Sans Condensed"/>
              </a:rPr>
              <a:t>Descentralizados</a:t>
            </a:r>
            <a:endParaRPr lang="en" sz="1000" b="1" dirty="0">
              <a:latin typeface="IBM Plex Sans Condensed"/>
              <a:ea typeface="IBM Plex Sans Condensed"/>
              <a:cs typeface="IBM Plex Sans Condensed"/>
              <a:sym typeface="IBM Plex Sans Condensed"/>
            </a:endParaRPr>
          </a:p>
          <a:p>
            <a:pPr lvl="0" algn="ctr"/>
            <a:r>
              <a:rPr lang="es-MX" sz="900" dirty="0">
                <a:latin typeface="IBM Plex Sans Condensed"/>
                <a:cs typeface="IBM Plex Sans Condensed"/>
              </a:rPr>
              <a:t>Entidades creadas por ley o decreto del Congreso de la Unión o por decreto del Ejecutivo Federal, con personalidad jurídica y patrimonio propios. Art. 45 LOAPF</a:t>
            </a:r>
            <a:endParaRPr lang="en" sz="900" dirty="0">
              <a:latin typeface="IBM Plex Sans Condensed"/>
              <a:cs typeface="IBM Plex Sans Condensed"/>
              <a:sym typeface="IBM Plex Sans Condensed"/>
            </a:endParaRPr>
          </a:p>
        </p:txBody>
      </p:sp>
      <p:sp>
        <p:nvSpPr>
          <p:cNvPr id="126" name="Google Shape;55;p12">
            <a:extLst>
              <a:ext uri="{FF2B5EF4-FFF2-40B4-BE49-F238E27FC236}">
                <a16:creationId xmlns:a16="http://schemas.microsoft.com/office/drawing/2014/main" id="{30F3C6BD-911E-4447-97F3-D88CC76961B3}"/>
              </a:ext>
            </a:extLst>
          </p:cNvPr>
          <p:cNvSpPr txBox="1">
            <a:spLocks/>
          </p:cNvSpPr>
          <p:nvPr/>
        </p:nvSpPr>
        <p:spPr>
          <a:xfrm>
            <a:off x="3757949" y="1437033"/>
            <a:ext cx="941738" cy="195048"/>
          </a:xfrm>
          <a:prstGeom prst="rect">
            <a:avLst/>
          </a:prstGeom>
          <a:gradFill>
            <a:gsLst>
              <a:gs pos="0">
                <a:srgbClr val="FF9F4D"/>
              </a:gs>
              <a:gs pos="100000">
                <a:schemeClr val="accent5"/>
              </a:gs>
              <a:gs pos="100000">
                <a:schemeClr val="accent5"/>
              </a:gs>
            </a:gsLst>
            <a:path path="circle">
              <a:fillToRect l="100000" t="100000"/>
            </a:path>
          </a:gradFill>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MX" sz="900" b="1" dirty="0"/>
              <a:t>Art. 90 CPEUM</a:t>
            </a:r>
          </a:p>
        </p:txBody>
      </p:sp>
      <p:sp>
        <p:nvSpPr>
          <p:cNvPr id="129" name="Google Shape;171;p22">
            <a:extLst>
              <a:ext uri="{FF2B5EF4-FFF2-40B4-BE49-F238E27FC236}">
                <a16:creationId xmlns:a16="http://schemas.microsoft.com/office/drawing/2014/main" id="{EED38742-3376-A14E-ABCA-EFB01CBB8251}"/>
              </a:ext>
            </a:extLst>
          </p:cNvPr>
          <p:cNvSpPr/>
          <p:nvPr/>
        </p:nvSpPr>
        <p:spPr>
          <a:xfrm>
            <a:off x="6945515" y="563498"/>
            <a:ext cx="1511189" cy="971059"/>
          </a:xfrm>
          <a:prstGeom prst="roundRect">
            <a:avLst>
              <a:gd name="adj" fmla="val 50000"/>
            </a:avLst>
          </a:prstGeom>
          <a:solidFill>
            <a:schemeClr val="accent3"/>
          </a:solidFill>
          <a:ln w="38100" cap="flat" cmpd="sng">
            <a:solidFill>
              <a:schemeClr val="lt1"/>
            </a:solidFill>
            <a:prstDash val="solid"/>
            <a:round/>
            <a:headEnd type="none" w="med" len="med"/>
            <a:tailEnd type="none" w="med" len="med"/>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000" b="1" dirty="0" err="1">
                <a:latin typeface="IBM Plex Sans Condensed"/>
                <a:ea typeface="IBM Plex Sans Condensed"/>
                <a:cs typeface="IBM Plex Sans Condensed"/>
                <a:sym typeface="IBM Plex Sans Condensed"/>
              </a:rPr>
              <a:t>Fideicomisos</a:t>
            </a:r>
            <a:endParaRPr lang="en" sz="900" b="1" dirty="0">
              <a:latin typeface="IBM Plex Sans Condensed"/>
              <a:ea typeface="IBM Plex Sans Condensed"/>
              <a:cs typeface="IBM Plex Sans Condensed"/>
              <a:sym typeface="IBM Plex Sans Condensed"/>
            </a:endParaRPr>
          </a:p>
          <a:p>
            <a:pPr lvl="0" algn="ctr"/>
            <a:r>
              <a:rPr lang="es-MX" sz="800" dirty="0">
                <a:latin typeface="Albertus MT" panose="020E0602030304020304" pitchFamily="34" charset="0"/>
              </a:rPr>
              <a:t>Auxilian al Ejecutivo Federal, para impulsar las áreas prioritarias del desarrollo. Art. 47 LOAPF</a:t>
            </a:r>
            <a:endParaRPr lang="en" sz="800" dirty="0">
              <a:latin typeface="IBM Plex Sans Condensed"/>
              <a:cs typeface="IBM Plex Sans Condensed"/>
              <a:sym typeface="IBM Plex Sans Condensed"/>
            </a:endParaRPr>
          </a:p>
        </p:txBody>
      </p:sp>
      <p:cxnSp>
        <p:nvCxnSpPr>
          <p:cNvPr id="132" name="Google Shape;176;p22">
            <a:extLst>
              <a:ext uri="{FF2B5EF4-FFF2-40B4-BE49-F238E27FC236}">
                <a16:creationId xmlns:a16="http://schemas.microsoft.com/office/drawing/2014/main" id="{FE219C11-0C6B-744C-984E-52CABA510758}"/>
              </a:ext>
            </a:extLst>
          </p:cNvPr>
          <p:cNvCxnSpPr>
            <a:cxnSpLocks/>
            <a:stCxn id="113" idx="0"/>
            <a:endCxn id="109" idx="2"/>
          </p:cNvCxnSpPr>
          <p:nvPr/>
        </p:nvCxnSpPr>
        <p:spPr>
          <a:xfrm rot="16200000" flipV="1">
            <a:off x="5729050" y="1594937"/>
            <a:ext cx="251005" cy="130246"/>
          </a:xfrm>
          <a:prstGeom prst="bentConnector3">
            <a:avLst>
              <a:gd name="adj1" fmla="val 50000"/>
            </a:avLst>
          </a:prstGeom>
          <a:noFill/>
          <a:ln w="9525" cap="flat" cmpd="sng">
            <a:solidFill>
              <a:schemeClr val="lt2"/>
            </a:solidFill>
            <a:prstDash val="solid"/>
            <a:round/>
            <a:headEnd type="none" w="med" len="med"/>
            <a:tailEnd type="none" w="med" len="med"/>
          </a:ln>
          <a:effectLst>
            <a:outerShdw blurRad="57150" dist="19050" dir="5400000" algn="bl" rotWithShape="0">
              <a:schemeClr val="dk1">
                <a:alpha val="30000"/>
              </a:schemeClr>
            </a:outerShdw>
          </a:effectLst>
        </p:spPr>
      </p:cxnSp>
      <p:cxnSp>
        <p:nvCxnSpPr>
          <p:cNvPr id="144" name="Google Shape;176;p22">
            <a:extLst>
              <a:ext uri="{FF2B5EF4-FFF2-40B4-BE49-F238E27FC236}">
                <a16:creationId xmlns:a16="http://schemas.microsoft.com/office/drawing/2014/main" id="{1A8F9E3F-4818-F24F-AB37-85A06CEF058F}"/>
              </a:ext>
            </a:extLst>
          </p:cNvPr>
          <p:cNvCxnSpPr>
            <a:cxnSpLocks/>
            <a:stCxn id="129" idx="1"/>
            <a:endCxn id="109" idx="3"/>
          </p:cNvCxnSpPr>
          <p:nvPr/>
        </p:nvCxnSpPr>
        <p:spPr>
          <a:xfrm rot="10800000">
            <a:off x="6630357" y="998304"/>
            <a:ext cx="315159" cy="50725"/>
          </a:xfrm>
          <a:prstGeom prst="bentConnector3">
            <a:avLst>
              <a:gd name="adj1" fmla="val 50000"/>
            </a:avLst>
          </a:prstGeom>
          <a:noFill/>
          <a:ln w="9525" cap="flat" cmpd="sng">
            <a:solidFill>
              <a:schemeClr val="lt2"/>
            </a:solidFill>
            <a:prstDash val="solid"/>
            <a:round/>
            <a:headEnd type="none" w="med" len="med"/>
            <a:tailEnd type="none" w="med" len="med"/>
          </a:ln>
          <a:effectLst>
            <a:outerShdw blurRad="57150" dist="19050" dir="5400000" algn="bl" rotWithShape="0">
              <a:schemeClr val="dk1">
                <a:alpha val="30000"/>
              </a:schemeClr>
            </a:outerShdw>
          </a:effectLst>
        </p:spPr>
      </p:cxnSp>
      <p:sp>
        <p:nvSpPr>
          <p:cNvPr id="155" name="Google Shape;171;p22">
            <a:extLst>
              <a:ext uri="{FF2B5EF4-FFF2-40B4-BE49-F238E27FC236}">
                <a16:creationId xmlns:a16="http://schemas.microsoft.com/office/drawing/2014/main" id="{7B0F7320-8A31-3C48-9E02-813880D0D246}"/>
              </a:ext>
            </a:extLst>
          </p:cNvPr>
          <p:cNvSpPr/>
          <p:nvPr/>
        </p:nvSpPr>
        <p:spPr>
          <a:xfrm>
            <a:off x="5962203" y="2746437"/>
            <a:ext cx="2720191" cy="783585"/>
          </a:xfrm>
          <a:prstGeom prst="roundRect">
            <a:avLst>
              <a:gd name="adj" fmla="val 50000"/>
            </a:avLst>
          </a:prstGeom>
          <a:solidFill>
            <a:schemeClr val="accent3"/>
          </a:solidFill>
          <a:ln w="38100" cap="flat" cmpd="sng">
            <a:solidFill>
              <a:schemeClr val="lt1"/>
            </a:solidFill>
            <a:prstDash val="solid"/>
            <a:round/>
            <a:headEnd type="none" w="med" len="med"/>
            <a:tailEnd type="none" w="med" len="med"/>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algn="ctr"/>
            <a:r>
              <a:rPr lang="es-MX" sz="1000" b="1" dirty="0">
                <a:latin typeface="Albertus MT" panose="020E0602030304020304" pitchFamily="34" charset="0"/>
              </a:rPr>
              <a:t>Empresas de participación estatal </a:t>
            </a:r>
          </a:p>
          <a:p>
            <a:pPr algn="ctr"/>
            <a:r>
              <a:rPr lang="es-MX" sz="800" dirty="0">
                <a:latin typeface="Albertus MT" panose="020E0602030304020304" pitchFamily="34" charset="0"/>
              </a:rPr>
              <a:t>Que el Gobierno Federal o una o más entidades paraestatales, conjunta o separadamente, aporten o sean propietarios de más del 50% del capital social. Art. 46 LOAPF</a:t>
            </a:r>
          </a:p>
        </p:txBody>
      </p:sp>
      <p:pic>
        <p:nvPicPr>
          <p:cNvPr id="160" name="Imagen 159">
            <a:extLst>
              <a:ext uri="{FF2B5EF4-FFF2-40B4-BE49-F238E27FC236}">
                <a16:creationId xmlns:a16="http://schemas.microsoft.com/office/drawing/2014/main" id="{010D5ABF-C071-1240-B936-4F320DBA8440}"/>
              </a:ext>
            </a:extLst>
          </p:cNvPr>
          <p:cNvPicPr>
            <a:picLocks noChangeAspect="1"/>
          </p:cNvPicPr>
          <p:nvPr/>
        </p:nvPicPr>
        <p:blipFill>
          <a:blip r:embed="rId7"/>
          <a:stretch>
            <a:fillRect/>
          </a:stretch>
        </p:blipFill>
        <p:spPr>
          <a:xfrm>
            <a:off x="8508667" y="869609"/>
            <a:ext cx="599893" cy="381803"/>
          </a:xfrm>
          <a:prstGeom prst="rect">
            <a:avLst/>
          </a:prstGeom>
        </p:spPr>
      </p:pic>
      <p:cxnSp>
        <p:nvCxnSpPr>
          <p:cNvPr id="31" name="Google Shape;176;p22">
            <a:extLst>
              <a:ext uri="{FF2B5EF4-FFF2-40B4-BE49-F238E27FC236}">
                <a16:creationId xmlns:a16="http://schemas.microsoft.com/office/drawing/2014/main" id="{D8F887EA-C2C8-6C45-9EED-E9A41107F202}"/>
              </a:ext>
            </a:extLst>
          </p:cNvPr>
          <p:cNvCxnSpPr>
            <a:cxnSpLocks/>
          </p:cNvCxnSpPr>
          <p:nvPr/>
        </p:nvCxnSpPr>
        <p:spPr>
          <a:xfrm rot="5400000">
            <a:off x="727913" y="1419629"/>
            <a:ext cx="994591" cy="908294"/>
          </a:xfrm>
          <a:prstGeom prst="bentConnector3">
            <a:avLst>
              <a:gd name="adj1" fmla="val 91336"/>
            </a:avLst>
          </a:prstGeom>
          <a:noFill/>
          <a:ln w="9525" cap="flat" cmpd="sng">
            <a:solidFill>
              <a:schemeClr val="lt2"/>
            </a:solidFill>
            <a:prstDash val="solid"/>
            <a:round/>
            <a:headEnd type="none" w="med" len="med"/>
            <a:tailEnd type="none" w="med" len="med"/>
          </a:ln>
          <a:effectLst>
            <a:outerShdw blurRad="57150" dist="19050" dir="5400000" algn="bl" rotWithShape="0">
              <a:schemeClr val="dk1">
                <a:alpha val="30000"/>
              </a:schemeClr>
            </a:outerShdw>
          </a:effectLst>
        </p:spPr>
      </p:cxnSp>
      <p:sp>
        <p:nvSpPr>
          <p:cNvPr id="35" name="Google Shape;170;p22">
            <a:extLst>
              <a:ext uri="{FF2B5EF4-FFF2-40B4-BE49-F238E27FC236}">
                <a16:creationId xmlns:a16="http://schemas.microsoft.com/office/drawing/2014/main" id="{8AFE7383-8E8B-E342-8B6D-A5CD21FCF500}"/>
              </a:ext>
            </a:extLst>
          </p:cNvPr>
          <p:cNvSpPr/>
          <p:nvPr/>
        </p:nvSpPr>
        <p:spPr>
          <a:xfrm>
            <a:off x="86655" y="2371070"/>
            <a:ext cx="1455466" cy="478456"/>
          </a:xfrm>
          <a:prstGeom prst="roundRect">
            <a:avLst>
              <a:gd name="adj" fmla="val 50000"/>
            </a:avLst>
          </a:prstGeom>
          <a:solidFill>
            <a:schemeClr val="accent3"/>
          </a:solidFill>
          <a:ln w="38100" cap="flat" cmpd="sng">
            <a:solidFill>
              <a:schemeClr val="lt1"/>
            </a:solidFill>
            <a:prstDash val="solid"/>
            <a:round/>
            <a:headEnd type="none" w="med" len="med"/>
            <a:tailEnd type="none" w="med" len="med"/>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000" b="1" dirty="0">
                <a:latin typeface="IBM Plex Sans Condensed"/>
                <a:ea typeface="IBM Plex Sans Condensed"/>
                <a:cs typeface="IBM Plex Sans Condensed"/>
                <a:sym typeface="IBM Plex Sans Condensed"/>
              </a:rPr>
              <a:t>Órganos Reguladores en materia energética</a:t>
            </a:r>
            <a:endParaRPr sz="1000" b="1" dirty="0">
              <a:latin typeface="IBM Plex Sans Condensed"/>
              <a:ea typeface="IBM Plex Sans Condensed"/>
              <a:cs typeface="IBM Plex Sans Condensed"/>
              <a:sym typeface="IBM Plex Sans Condensed"/>
            </a:endParaRPr>
          </a:p>
        </p:txBody>
      </p:sp>
      <p:cxnSp>
        <p:nvCxnSpPr>
          <p:cNvPr id="60" name="Google Shape;176;p22">
            <a:extLst>
              <a:ext uri="{FF2B5EF4-FFF2-40B4-BE49-F238E27FC236}">
                <a16:creationId xmlns:a16="http://schemas.microsoft.com/office/drawing/2014/main" id="{9FC7459E-A094-504A-80F5-2A619AD73DFA}"/>
              </a:ext>
            </a:extLst>
          </p:cNvPr>
          <p:cNvCxnSpPr>
            <a:cxnSpLocks/>
          </p:cNvCxnSpPr>
          <p:nvPr/>
        </p:nvCxnSpPr>
        <p:spPr>
          <a:xfrm rot="10800000">
            <a:off x="5919676" y="1774930"/>
            <a:ext cx="1402627" cy="992777"/>
          </a:xfrm>
          <a:prstGeom prst="bentConnector4">
            <a:avLst>
              <a:gd name="adj1" fmla="val 1516"/>
              <a:gd name="adj2" fmla="val 111245"/>
            </a:avLst>
          </a:prstGeom>
          <a:noFill/>
          <a:ln w="9525" cap="flat" cmpd="sng">
            <a:solidFill>
              <a:schemeClr val="lt2"/>
            </a:solidFill>
            <a:prstDash val="solid"/>
            <a:round/>
            <a:headEnd type="none" w="med" len="med"/>
            <a:tailEnd type="none" w="med" len="med"/>
          </a:ln>
          <a:effectLst>
            <a:outerShdw blurRad="57150" dist="19050" dir="5400000" algn="bl" rotWithShape="0">
              <a:schemeClr val="dk1">
                <a:alpha val="30000"/>
              </a:schemeClr>
            </a:outerShdw>
          </a:effectLst>
        </p:spPr>
      </p:cxnSp>
      <p:cxnSp>
        <p:nvCxnSpPr>
          <p:cNvPr id="61" name="Google Shape;176;p22">
            <a:extLst>
              <a:ext uri="{FF2B5EF4-FFF2-40B4-BE49-F238E27FC236}">
                <a16:creationId xmlns:a16="http://schemas.microsoft.com/office/drawing/2014/main" id="{9FC7459E-A094-504A-80F5-2A619AD73DFA}"/>
              </a:ext>
            </a:extLst>
          </p:cNvPr>
          <p:cNvCxnSpPr>
            <a:cxnSpLocks/>
          </p:cNvCxnSpPr>
          <p:nvPr/>
        </p:nvCxnSpPr>
        <p:spPr>
          <a:xfrm rot="16200000" flipV="1">
            <a:off x="6625972" y="2427997"/>
            <a:ext cx="2869868" cy="1477213"/>
          </a:xfrm>
          <a:prstGeom prst="bentConnector3">
            <a:avLst>
              <a:gd name="adj1" fmla="val 100139"/>
            </a:avLst>
          </a:prstGeom>
          <a:noFill/>
          <a:ln w="9525" cap="flat" cmpd="sng">
            <a:solidFill>
              <a:schemeClr val="lt2"/>
            </a:solidFill>
            <a:prstDash val="solid"/>
            <a:round/>
            <a:headEnd type="none" w="med" len="med"/>
            <a:tailEnd type="none" w="med" len="med"/>
          </a:ln>
          <a:effectLst>
            <a:outerShdw blurRad="57150" dist="19050" dir="5400000" algn="bl" rotWithShape="0">
              <a:schemeClr val="dk1">
                <a:alpha val="30000"/>
              </a:schemeClr>
            </a:outerShdw>
          </a:effectLst>
        </p:spPr>
      </p:cxnSp>
      <p:sp>
        <p:nvSpPr>
          <p:cNvPr id="66" name="Google Shape;171;p22">
            <a:extLst>
              <a:ext uri="{FF2B5EF4-FFF2-40B4-BE49-F238E27FC236}">
                <a16:creationId xmlns:a16="http://schemas.microsoft.com/office/drawing/2014/main" id="{EED38742-3376-A14E-ABCA-EFB01CBB8251}"/>
              </a:ext>
            </a:extLst>
          </p:cNvPr>
          <p:cNvSpPr/>
          <p:nvPr/>
        </p:nvSpPr>
        <p:spPr>
          <a:xfrm>
            <a:off x="6602825" y="4052335"/>
            <a:ext cx="2443306" cy="757136"/>
          </a:xfrm>
          <a:prstGeom prst="roundRect">
            <a:avLst>
              <a:gd name="adj" fmla="val 50000"/>
            </a:avLst>
          </a:prstGeom>
          <a:solidFill>
            <a:schemeClr val="accent3"/>
          </a:solidFill>
          <a:ln w="38100" cap="flat" cmpd="sng">
            <a:solidFill>
              <a:schemeClr val="lt1"/>
            </a:solidFill>
            <a:prstDash val="solid"/>
            <a:round/>
            <a:headEnd type="none" w="med" len="med"/>
            <a:tailEnd type="none" w="med" len="med"/>
          </a:ln>
          <a:effectLst>
            <a:outerShdw blurRad="57150"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MX" sz="900" dirty="0">
                <a:latin typeface="IBM Plex Sans Condensed"/>
                <a:ea typeface="IBM Plex Sans Condensed"/>
                <a:cs typeface="IBM Plex Sans Condensed"/>
                <a:sym typeface="IBM Plex Sans Condensed"/>
              </a:rPr>
              <a:t>Instituciones Nacionales de Cr</a:t>
            </a:r>
            <a:r>
              <a:rPr lang="es-MX" sz="800" dirty="0">
                <a:latin typeface="IBM Plex Sans Condensed"/>
                <a:ea typeface="IBM Plex Sans Condensed"/>
                <a:cs typeface="IBM Plex Sans Condensed"/>
                <a:sym typeface="IBM Plex Sans Condensed"/>
              </a:rPr>
              <a:t>é</a:t>
            </a:r>
            <a:r>
              <a:rPr lang="es-MX" sz="900" dirty="0">
                <a:latin typeface="IBM Plex Sans Condensed"/>
                <a:ea typeface="IBM Plex Sans Condensed"/>
                <a:cs typeface="IBM Plex Sans Condensed"/>
                <a:sym typeface="IBM Plex Sans Condensed"/>
              </a:rPr>
              <a:t>dito, Organizaciones Auxiliares Nacionales de Crédito e Instituciones Nacionales de Seguros y Fianzas.</a:t>
            </a:r>
            <a:endParaRPr lang="en" sz="600" dirty="0">
              <a:latin typeface="IBM Plex Sans Condensed"/>
              <a:cs typeface="IBM Plex Sans Condensed"/>
              <a:sym typeface="IBM Plex Sans Condensed"/>
            </a:endParaRPr>
          </a:p>
        </p:txBody>
      </p:sp>
      <p:pic>
        <p:nvPicPr>
          <p:cNvPr id="1026" name="Picture 2" descr="CEDE Nafinsa - Rankia"/>
          <p:cNvPicPr>
            <a:picLocks noChangeAspect="1" noChangeArrowheads="1"/>
          </p:cNvPicPr>
          <p:nvPr/>
        </p:nvPicPr>
        <p:blipFill rotWithShape="1">
          <a:blip r:embed="rId8">
            <a:extLst>
              <a:ext uri="{28A0092B-C50C-407E-A947-70E740481C1C}">
                <a14:useLocalDpi xmlns:a14="http://schemas.microsoft.com/office/drawing/2010/main" val="0"/>
              </a:ext>
            </a:extLst>
          </a:blip>
          <a:srcRect l="13477" t="15567" r="12105" b="18830"/>
          <a:stretch/>
        </p:blipFill>
        <p:spPr bwMode="auto">
          <a:xfrm>
            <a:off x="5720314" y="4279151"/>
            <a:ext cx="850605" cy="375866"/>
          </a:xfrm>
          <a:prstGeom prst="rect">
            <a:avLst/>
          </a:prstGeom>
          <a:noFill/>
          <a:extLst>
            <a:ext uri="{909E8E84-426E-40DD-AFC4-6F175D3DCCD1}">
              <a14:hiddenFill xmlns:a14="http://schemas.microsoft.com/office/drawing/2010/main">
                <a:solidFill>
                  <a:srgbClr val="FFFFFF"/>
                </a:solidFill>
              </a14:hiddenFill>
            </a:ext>
          </a:extLst>
        </p:spPr>
      </p:pic>
      <p:sp>
        <p:nvSpPr>
          <p:cNvPr id="63" name="AutoShape 4" descr="AVISO AL PÚBLICO | Caminos y Puentes Federales | Gobierno | gob.m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30" name="Picture 6" descr="▷ Capufe | 〖 Teléfono para consultas y reclamos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4011" y="1981028"/>
            <a:ext cx="569526" cy="4313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Aeropuerto Internacional Benito Juárez |【 Teléfonos de atención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2574" y="3572544"/>
            <a:ext cx="741555" cy="309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11" name="Google Shape;474;p40"/>
          <p:cNvSpPr txBox="1">
            <a:spLocks/>
          </p:cNvSpPr>
          <p:nvPr/>
        </p:nvSpPr>
        <p:spPr>
          <a:xfrm>
            <a:off x="283535" y="1835448"/>
            <a:ext cx="4692502" cy="1099139"/>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3400"/>
            </a:pPr>
            <a:r>
              <a:rPr lang="es-MX" sz="3200" dirty="0">
                <a:solidFill>
                  <a:schemeClr val="lt1"/>
                </a:solidFill>
                <a:latin typeface="Bebas Neue"/>
                <a:ea typeface="Bebas Neue"/>
                <a:cs typeface="Bebas Neue"/>
                <a:sym typeface="Bebas Neue"/>
              </a:rPr>
              <a:t>4. TIPOS DE AUDITORÍAS EN LA SECRETARÍA DE LA FUNCIÓN PÚBLICA</a:t>
            </a:r>
          </a:p>
        </p:txBody>
      </p:sp>
      <p:pic>
        <p:nvPicPr>
          <p:cNvPr id="5" name="Imagen 4" descr="Imagen que contiene Logotipo&#10;&#10;Descripción generada automáticamente">
            <a:extLst>
              <a:ext uri="{FF2B5EF4-FFF2-40B4-BE49-F238E27FC236}">
                <a16:creationId xmlns:a16="http://schemas.microsoft.com/office/drawing/2014/main" id="{B8F0BC06-0E3B-4C03-99AA-0446377CF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889" y="1113658"/>
            <a:ext cx="3556013" cy="2692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58151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graphicFrame>
        <p:nvGraphicFramePr>
          <p:cNvPr id="10" name="9 Tabla"/>
          <p:cNvGraphicFramePr>
            <a:graphicFrameLocks noGrp="1"/>
          </p:cNvGraphicFramePr>
          <p:nvPr>
            <p:extLst>
              <p:ext uri="{D42A27DB-BD31-4B8C-83A1-F6EECF244321}">
                <p14:modId xmlns:p14="http://schemas.microsoft.com/office/powerpoint/2010/main" val="4104999044"/>
              </p:ext>
            </p:extLst>
          </p:nvPr>
        </p:nvGraphicFramePr>
        <p:xfrm>
          <a:off x="0" y="10"/>
          <a:ext cx="9143999" cy="5143490"/>
        </p:xfrm>
        <a:graphic>
          <a:graphicData uri="http://schemas.openxmlformats.org/drawingml/2006/table">
            <a:tbl>
              <a:tblPr firstRow="1" firstCol="1" bandRow="1">
                <a:tableStyleId>{10A1B5D5-9B99-4C35-A422-299274C87663}</a:tableStyleId>
              </a:tblPr>
              <a:tblGrid>
                <a:gridCol w="333567">
                  <a:extLst>
                    <a:ext uri="{9D8B030D-6E8A-4147-A177-3AD203B41FA5}">
                      <a16:colId xmlns:a16="http://schemas.microsoft.com/office/drawing/2014/main" val="20000"/>
                    </a:ext>
                  </a:extLst>
                </a:gridCol>
                <a:gridCol w="848412">
                  <a:extLst>
                    <a:ext uri="{9D8B030D-6E8A-4147-A177-3AD203B41FA5}">
                      <a16:colId xmlns:a16="http://schemas.microsoft.com/office/drawing/2014/main" val="20001"/>
                    </a:ext>
                  </a:extLst>
                </a:gridCol>
                <a:gridCol w="471339">
                  <a:extLst>
                    <a:ext uri="{9D8B030D-6E8A-4147-A177-3AD203B41FA5}">
                      <a16:colId xmlns:a16="http://schemas.microsoft.com/office/drawing/2014/main" val="20002"/>
                    </a:ext>
                  </a:extLst>
                </a:gridCol>
                <a:gridCol w="1276244">
                  <a:extLst>
                    <a:ext uri="{9D8B030D-6E8A-4147-A177-3AD203B41FA5}">
                      <a16:colId xmlns:a16="http://schemas.microsoft.com/office/drawing/2014/main" val="20003"/>
                    </a:ext>
                  </a:extLst>
                </a:gridCol>
                <a:gridCol w="1633722">
                  <a:extLst>
                    <a:ext uri="{9D8B030D-6E8A-4147-A177-3AD203B41FA5}">
                      <a16:colId xmlns:a16="http://schemas.microsoft.com/office/drawing/2014/main" val="20004"/>
                    </a:ext>
                  </a:extLst>
                </a:gridCol>
                <a:gridCol w="1765519">
                  <a:extLst>
                    <a:ext uri="{9D8B030D-6E8A-4147-A177-3AD203B41FA5}">
                      <a16:colId xmlns:a16="http://schemas.microsoft.com/office/drawing/2014/main" val="20005"/>
                    </a:ext>
                  </a:extLst>
                </a:gridCol>
                <a:gridCol w="1407598">
                  <a:extLst>
                    <a:ext uri="{9D8B030D-6E8A-4147-A177-3AD203B41FA5}">
                      <a16:colId xmlns:a16="http://schemas.microsoft.com/office/drawing/2014/main" val="20006"/>
                    </a:ext>
                  </a:extLst>
                </a:gridCol>
                <a:gridCol w="1407598">
                  <a:extLst>
                    <a:ext uri="{9D8B030D-6E8A-4147-A177-3AD203B41FA5}">
                      <a16:colId xmlns:a16="http://schemas.microsoft.com/office/drawing/2014/main" val="20007"/>
                    </a:ext>
                  </a:extLst>
                </a:gridCol>
              </a:tblGrid>
              <a:tr h="140657">
                <a:tc gridSpan="8">
                  <a:txBody>
                    <a:bodyPr/>
                    <a:lstStyle/>
                    <a:p>
                      <a:pPr algn="ctr">
                        <a:lnSpc>
                          <a:spcPct val="115000"/>
                        </a:lnSpc>
                        <a:spcAft>
                          <a:spcPts val="0"/>
                        </a:spcAft>
                      </a:pPr>
                      <a:r>
                        <a:rPr lang="es-MX" sz="800" b="1" dirty="0">
                          <a:effectLst/>
                        </a:rPr>
                        <a:t>REGLAMENTO INTERIOR DE LA SECRETARIA DE LA FUNCIÓN PÚBLICA</a:t>
                      </a:r>
                      <a:endParaRPr lang="es-MX" sz="900" b="1" dirty="0">
                        <a:effectLst/>
                        <a:latin typeface="Calibri"/>
                        <a:ea typeface="Calibri"/>
                        <a:cs typeface="Times New Roman"/>
                      </a:endParaRPr>
                    </a:p>
                  </a:txBody>
                  <a:tcPr marL="21428" marR="21428"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140657">
                <a:tc>
                  <a:txBody>
                    <a:bodyPr/>
                    <a:lstStyle/>
                    <a:p>
                      <a:pPr algn="ctr">
                        <a:lnSpc>
                          <a:spcPct val="115000"/>
                        </a:lnSpc>
                        <a:spcAft>
                          <a:spcPts val="0"/>
                        </a:spcAft>
                      </a:pPr>
                      <a:r>
                        <a:rPr lang="es-MX" sz="800" b="1" dirty="0">
                          <a:effectLst/>
                        </a:rPr>
                        <a:t>No</a:t>
                      </a:r>
                      <a:endParaRPr lang="es-MX" sz="900" b="1" dirty="0">
                        <a:effectLst/>
                        <a:latin typeface="Calibri"/>
                        <a:ea typeface="Calibri"/>
                        <a:cs typeface="Times New Roman"/>
                      </a:endParaRPr>
                    </a:p>
                  </a:txBody>
                  <a:tcPr marL="21428" marR="21428" marT="0" marB="0"/>
                </a:tc>
                <a:tc>
                  <a:txBody>
                    <a:bodyPr/>
                    <a:lstStyle/>
                    <a:p>
                      <a:pPr algn="ctr">
                        <a:lnSpc>
                          <a:spcPct val="115000"/>
                        </a:lnSpc>
                        <a:spcAft>
                          <a:spcPts val="0"/>
                        </a:spcAft>
                      </a:pPr>
                      <a:r>
                        <a:rPr lang="es-MX" sz="800" b="1" dirty="0">
                          <a:effectLst/>
                        </a:rPr>
                        <a:t>Área </a:t>
                      </a:r>
                      <a:endParaRPr lang="es-MX" sz="900" b="1" dirty="0">
                        <a:effectLst/>
                        <a:latin typeface="Calibri"/>
                        <a:ea typeface="Calibri"/>
                        <a:cs typeface="Times New Roman"/>
                      </a:endParaRPr>
                    </a:p>
                  </a:txBody>
                  <a:tcPr marL="21428" marR="21428" marT="0" marB="0"/>
                </a:tc>
                <a:tc>
                  <a:txBody>
                    <a:bodyPr/>
                    <a:lstStyle/>
                    <a:p>
                      <a:pPr algn="ctr">
                        <a:lnSpc>
                          <a:spcPct val="115000"/>
                        </a:lnSpc>
                        <a:spcAft>
                          <a:spcPts val="0"/>
                        </a:spcAft>
                      </a:pPr>
                      <a:r>
                        <a:rPr lang="es-MX" sz="800" b="1" dirty="0">
                          <a:effectLst/>
                        </a:rPr>
                        <a:t>Artículo</a:t>
                      </a:r>
                      <a:endParaRPr lang="es-MX" sz="900" b="1" dirty="0">
                        <a:effectLst/>
                        <a:latin typeface="Calibri"/>
                        <a:ea typeface="Calibri"/>
                        <a:cs typeface="Times New Roman"/>
                      </a:endParaRPr>
                    </a:p>
                  </a:txBody>
                  <a:tcPr marL="21428" marR="21428" marT="0" marB="0"/>
                </a:tc>
                <a:tc>
                  <a:txBody>
                    <a:bodyPr/>
                    <a:lstStyle/>
                    <a:p>
                      <a:pPr algn="ctr">
                        <a:lnSpc>
                          <a:spcPct val="115000"/>
                        </a:lnSpc>
                        <a:spcAft>
                          <a:spcPts val="0"/>
                        </a:spcAft>
                      </a:pPr>
                      <a:r>
                        <a:rPr lang="es-MX" sz="800" b="1" dirty="0">
                          <a:effectLst/>
                        </a:rPr>
                        <a:t>¿Qué</a:t>
                      </a:r>
                      <a:r>
                        <a:rPr lang="es-MX" sz="800" b="1" baseline="0" dirty="0">
                          <a:effectLst/>
                        </a:rPr>
                        <a:t> hace</a:t>
                      </a:r>
                      <a:r>
                        <a:rPr lang="es-MX" sz="800" b="1" dirty="0">
                          <a:effectLst/>
                        </a:rPr>
                        <a:t>?</a:t>
                      </a:r>
                      <a:endParaRPr lang="es-MX" sz="900" b="1" dirty="0">
                        <a:effectLst/>
                        <a:latin typeface="Calibri"/>
                        <a:ea typeface="Calibri"/>
                        <a:cs typeface="Times New Roman"/>
                      </a:endParaRPr>
                    </a:p>
                  </a:txBody>
                  <a:tcPr marL="21428" marR="21428" marT="0" marB="0"/>
                </a:tc>
                <a:tc>
                  <a:txBody>
                    <a:bodyPr/>
                    <a:lstStyle/>
                    <a:p>
                      <a:pPr algn="ctr">
                        <a:lnSpc>
                          <a:spcPct val="115000"/>
                        </a:lnSpc>
                        <a:spcAft>
                          <a:spcPts val="0"/>
                        </a:spcAft>
                      </a:pPr>
                      <a:r>
                        <a:rPr lang="es-MX" sz="800" b="1" dirty="0">
                          <a:effectLst/>
                        </a:rPr>
                        <a:t>¿Qué objetivos tiene?</a:t>
                      </a:r>
                      <a:endParaRPr lang="es-MX" sz="900" b="1" dirty="0">
                        <a:effectLst/>
                        <a:latin typeface="Calibri"/>
                        <a:ea typeface="Calibri"/>
                        <a:cs typeface="Times New Roman"/>
                      </a:endParaRPr>
                    </a:p>
                  </a:txBody>
                  <a:tcPr marL="21428" marR="21428" marT="0" marB="0"/>
                </a:tc>
                <a:tc>
                  <a:txBody>
                    <a:bodyPr/>
                    <a:lstStyle/>
                    <a:p>
                      <a:pPr algn="ctr">
                        <a:lnSpc>
                          <a:spcPct val="115000"/>
                        </a:lnSpc>
                        <a:spcAft>
                          <a:spcPts val="0"/>
                        </a:spcAft>
                      </a:pPr>
                      <a:r>
                        <a:rPr lang="es-MX" sz="800" b="1" dirty="0">
                          <a:effectLst/>
                        </a:rPr>
                        <a:t>¿Quién las practica?</a:t>
                      </a:r>
                      <a:endParaRPr lang="es-MX" sz="900" b="1" dirty="0">
                        <a:effectLst/>
                        <a:latin typeface="Calibri"/>
                        <a:ea typeface="Calibri"/>
                        <a:cs typeface="Times New Roman"/>
                      </a:endParaRPr>
                    </a:p>
                  </a:txBody>
                  <a:tcPr marL="21428" marR="21428" marT="0" marB="0"/>
                </a:tc>
                <a:tc>
                  <a:txBody>
                    <a:bodyPr/>
                    <a:lstStyle/>
                    <a:p>
                      <a:pPr algn="ctr">
                        <a:lnSpc>
                          <a:spcPct val="115000"/>
                        </a:lnSpc>
                        <a:spcAft>
                          <a:spcPts val="0"/>
                        </a:spcAft>
                      </a:pPr>
                      <a:r>
                        <a:rPr lang="es-MX" sz="800" b="1" dirty="0">
                          <a:effectLst/>
                        </a:rPr>
                        <a:t>¿Dónde se practican?</a:t>
                      </a:r>
                      <a:endParaRPr lang="es-MX" sz="900" b="1" dirty="0">
                        <a:effectLst/>
                        <a:latin typeface="Calibri"/>
                        <a:ea typeface="Calibri"/>
                        <a:cs typeface="Times New Roman"/>
                      </a:endParaRPr>
                    </a:p>
                  </a:txBody>
                  <a:tcPr marL="21428" marR="21428" marT="0" marB="0"/>
                </a:tc>
                <a:tc>
                  <a:txBody>
                    <a:bodyPr/>
                    <a:lstStyle/>
                    <a:p>
                      <a:pPr algn="ctr">
                        <a:lnSpc>
                          <a:spcPct val="115000"/>
                        </a:lnSpc>
                        <a:spcAft>
                          <a:spcPts val="0"/>
                        </a:spcAft>
                      </a:pPr>
                      <a:r>
                        <a:rPr lang="es-MX" sz="800" b="1" dirty="0">
                          <a:effectLst/>
                        </a:rPr>
                        <a:t>¿Quién la autoriza? </a:t>
                      </a:r>
                      <a:endParaRPr lang="es-MX" sz="900" b="1" dirty="0">
                        <a:effectLst/>
                        <a:latin typeface="Calibri"/>
                        <a:ea typeface="Calibri"/>
                        <a:cs typeface="Times New Roman"/>
                      </a:endParaRPr>
                    </a:p>
                  </a:txBody>
                  <a:tcPr marL="21428" marR="21428" marT="0" marB="0"/>
                </a:tc>
                <a:extLst>
                  <a:ext uri="{0D108BD9-81ED-4DB2-BD59-A6C34878D82A}">
                    <a16:rowId xmlns:a16="http://schemas.microsoft.com/office/drawing/2014/main" val="10001"/>
                  </a:ext>
                </a:extLst>
              </a:tr>
              <a:tr h="431080">
                <a:tc>
                  <a:txBody>
                    <a:bodyPr/>
                    <a:lstStyle/>
                    <a:p>
                      <a:pPr algn="ctr">
                        <a:lnSpc>
                          <a:spcPct val="115000"/>
                        </a:lnSpc>
                        <a:spcAft>
                          <a:spcPts val="0"/>
                        </a:spcAft>
                      </a:pPr>
                      <a:r>
                        <a:rPr lang="es-MX" sz="600" b="1" dirty="0">
                          <a:effectLst/>
                        </a:rPr>
                        <a:t>1</a:t>
                      </a:r>
                      <a:endParaRPr lang="es-MX" sz="600" b="1"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b="1" dirty="0">
                          <a:effectLst/>
                        </a:rPr>
                        <a:t>Unidad de Auditoría Gubernamental</a:t>
                      </a:r>
                      <a:endParaRPr lang="es-MX" sz="600" b="1" dirty="0">
                        <a:effectLst/>
                        <a:latin typeface="Calibri"/>
                        <a:ea typeface="Calibri"/>
                        <a:cs typeface="Times New Roman"/>
                      </a:endParaRPr>
                    </a:p>
                  </a:txBody>
                  <a:tcPr marL="21428" marR="21428" marT="0" marB="0" anchor="ctr"/>
                </a:tc>
                <a:tc>
                  <a:txBody>
                    <a:bodyPr/>
                    <a:lstStyle/>
                    <a:p>
                      <a:pPr algn="ctr">
                        <a:lnSpc>
                          <a:spcPct val="115000"/>
                        </a:lnSpc>
                        <a:spcAft>
                          <a:spcPts val="0"/>
                        </a:spcAft>
                      </a:pPr>
                      <a:r>
                        <a:rPr lang="es-MX" sz="600" dirty="0">
                          <a:effectLst/>
                        </a:rPr>
                        <a:t>44</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Realiza la planeación y ejecución de las visitas, inspecciones, auditorías y revisiones</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Valorar la pertinencia y efectividad de la actuación gubernamental</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Direcciones Generales y las Coordinaciones que tenga adscritas.</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Dependencias, Entidades y fideicomisos no paraestatales, mandatos, contratos análogos </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Subsecretaría de Combate a la Corrupción</a:t>
                      </a:r>
                      <a:endParaRPr lang="es-MX" sz="600" dirty="0">
                        <a:effectLst/>
                        <a:latin typeface="Calibri"/>
                        <a:ea typeface="Calibri"/>
                        <a:cs typeface="Times New Roman"/>
                      </a:endParaRPr>
                    </a:p>
                  </a:txBody>
                  <a:tcPr marL="21428" marR="21428" marT="0" marB="0" anchor="ctr"/>
                </a:tc>
                <a:extLst>
                  <a:ext uri="{0D108BD9-81ED-4DB2-BD59-A6C34878D82A}">
                    <a16:rowId xmlns:a16="http://schemas.microsoft.com/office/drawing/2014/main" val="10002"/>
                  </a:ext>
                </a:extLst>
              </a:tr>
              <a:tr h="632957">
                <a:tc>
                  <a:txBody>
                    <a:bodyPr/>
                    <a:lstStyle/>
                    <a:p>
                      <a:pPr algn="ctr">
                        <a:lnSpc>
                          <a:spcPct val="115000"/>
                        </a:lnSpc>
                        <a:spcAft>
                          <a:spcPts val="0"/>
                        </a:spcAft>
                      </a:pPr>
                      <a:r>
                        <a:rPr lang="es-MX" sz="600" b="1">
                          <a:effectLst/>
                        </a:rPr>
                        <a:t>2</a:t>
                      </a:r>
                      <a:endParaRPr lang="es-MX" sz="600" b="1">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b="1" dirty="0">
                          <a:effectLst/>
                        </a:rPr>
                        <a:t>Dirección General de Auditoría al Desempeño de la Gestión</a:t>
                      </a:r>
                      <a:endParaRPr lang="es-MX" sz="600" b="1" dirty="0">
                        <a:effectLst/>
                        <a:latin typeface="Calibri"/>
                        <a:ea typeface="Calibri"/>
                        <a:cs typeface="Times New Roman"/>
                      </a:endParaRPr>
                    </a:p>
                  </a:txBody>
                  <a:tcPr marL="21428" marR="21428" marT="0" marB="0" anchor="ctr"/>
                </a:tc>
                <a:tc>
                  <a:txBody>
                    <a:bodyPr/>
                    <a:lstStyle/>
                    <a:p>
                      <a:pPr algn="ctr">
                        <a:lnSpc>
                          <a:spcPct val="115000"/>
                        </a:lnSpc>
                        <a:spcAft>
                          <a:spcPts val="0"/>
                        </a:spcAft>
                      </a:pPr>
                      <a:r>
                        <a:rPr lang="es-MX" sz="600" dirty="0">
                          <a:effectLst/>
                        </a:rPr>
                        <a:t>45</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Auditorías de cumplimiento</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Auditar las acciones que lleven a cabo en el cumplimiento del Plan Nacional de Desarrollo y los programas que deriven de el</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Audita directamente o con el apoyo de los Órganos Internos de Control</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Dependencias, incluyendo a sus órganos administrativos desconcentrados y Entidades, y fideicomisos públicos no paraestatales, mandatos y contratos análogos</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a:effectLst/>
                        </a:rPr>
                        <a:t>Unidad de Auditoría Gubernamental</a:t>
                      </a:r>
                      <a:endParaRPr lang="es-MX" sz="600">
                        <a:effectLst/>
                        <a:latin typeface="Calibri"/>
                        <a:ea typeface="Calibri"/>
                        <a:cs typeface="Times New Roman"/>
                      </a:endParaRPr>
                    </a:p>
                  </a:txBody>
                  <a:tcPr marL="21428" marR="21428" marT="0" marB="0" anchor="ctr"/>
                </a:tc>
                <a:extLst>
                  <a:ext uri="{0D108BD9-81ED-4DB2-BD59-A6C34878D82A}">
                    <a16:rowId xmlns:a16="http://schemas.microsoft.com/office/drawing/2014/main" val="10003"/>
                  </a:ext>
                </a:extLst>
              </a:tr>
              <a:tr h="1284443">
                <a:tc>
                  <a:txBody>
                    <a:bodyPr/>
                    <a:lstStyle/>
                    <a:p>
                      <a:pPr algn="ctr">
                        <a:lnSpc>
                          <a:spcPct val="115000"/>
                        </a:lnSpc>
                        <a:spcAft>
                          <a:spcPts val="0"/>
                        </a:spcAft>
                      </a:pPr>
                      <a:r>
                        <a:rPr lang="es-MX" sz="600" b="1" dirty="0">
                          <a:effectLst/>
                        </a:rPr>
                        <a:t>3</a:t>
                      </a:r>
                      <a:endParaRPr lang="es-MX" sz="600" b="1"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b="1" dirty="0">
                          <a:effectLst/>
                        </a:rPr>
                        <a:t>Dirección General de Auditoría a la Operación Regional</a:t>
                      </a:r>
                      <a:endParaRPr lang="es-MX" sz="600" b="1" dirty="0">
                        <a:effectLst/>
                        <a:latin typeface="Calibri"/>
                        <a:ea typeface="Calibri"/>
                        <a:cs typeface="Times New Roman"/>
                      </a:endParaRPr>
                    </a:p>
                  </a:txBody>
                  <a:tcPr marL="21428" marR="21428" marT="0" marB="0" anchor="ctr"/>
                </a:tc>
                <a:tc>
                  <a:txBody>
                    <a:bodyPr/>
                    <a:lstStyle/>
                    <a:p>
                      <a:pPr algn="ctr">
                        <a:lnSpc>
                          <a:spcPct val="115000"/>
                        </a:lnSpc>
                        <a:spcAft>
                          <a:spcPts val="0"/>
                        </a:spcAft>
                      </a:pPr>
                      <a:r>
                        <a:rPr lang="es-MX" sz="600" dirty="0">
                          <a:effectLst/>
                        </a:rPr>
                        <a:t>46</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b="1" dirty="0">
                          <a:effectLst/>
                        </a:rPr>
                        <a:t>1</a:t>
                      </a:r>
                      <a:r>
                        <a:rPr lang="es-MX" sz="600" dirty="0">
                          <a:effectLst/>
                        </a:rPr>
                        <a:t>. Auditar  los recursos que la Federación transfirió para los fondos y programas a las entidades federativas, municipios y alcaldías de la Ciudad de México </a:t>
                      </a:r>
                    </a:p>
                    <a:p>
                      <a:pPr algn="l">
                        <a:lnSpc>
                          <a:spcPct val="115000"/>
                        </a:lnSpc>
                        <a:spcAft>
                          <a:spcPts val="0"/>
                        </a:spcAft>
                      </a:pPr>
                      <a:endParaRPr lang="es-MX" sz="600" dirty="0">
                        <a:effectLst/>
                      </a:endParaRPr>
                    </a:p>
                    <a:p>
                      <a:pPr algn="l">
                        <a:lnSpc>
                          <a:spcPct val="115000"/>
                        </a:lnSpc>
                        <a:spcAft>
                          <a:spcPts val="0"/>
                        </a:spcAft>
                      </a:pPr>
                      <a:r>
                        <a:rPr lang="es-MX" sz="600" b="1" dirty="0">
                          <a:effectLst/>
                        </a:rPr>
                        <a:t>2</a:t>
                      </a:r>
                      <a:r>
                        <a:rPr lang="es-MX" sz="600" dirty="0">
                          <a:effectLst/>
                        </a:rPr>
                        <a:t>. Audita programas federales financiados total o parcialmente con recursos provenientes de organismos financieros internacionales </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Fiscaliza y evalúa la gestión pública en materia de recursos financieros</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b="1" dirty="0">
                          <a:effectLst/>
                        </a:rPr>
                        <a:t>1</a:t>
                      </a:r>
                      <a:r>
                        <a:rPr lang="es-MX" sz="600" dirty="0">
                          <a:effectLst/>
                        </a:rPr>
                        <a:t>. Conjuntamente con la Dirección General de Auditoría al Desempeño de la Gestión Gubernamental, la Coordinación de Auditoría Financiera y de Cumplimiento, la Unidad de Auditoría a Contrataciones Públicas</a:t>
                      </a:r>
                      <a:r>
                        <a:rPr lang="es-MX" sz="600" baseline="0" dirty="0">
                          <a:effectLst/>
                        </a:rPr>
                        <a:t> y</a:t>
                      </a:r>
                      <a:r>
                        <a:rPr lang="es-MX" sz="600" dirty="0">
                          <a:effectLst/>
                        </a:rPr>
                        <a:t> los Órganos Internos de Control.</a:t>
                      </a:r>
                    </a:p>
                    <a:p>
                      <a:pPr algn="l">
                        <a:lnSpc>
                          <a:spcPct val="115000"/>
                        </a:lnSpc>
                        <a:spcAft>
                          <a:spcPts val="0"/>
                        </a:spcAft>
                      </a:pPr>
                      <a:endParaRPr lang="es-MX" sz="600" dirty="0">
                        <a:effectLst/>
                      </a:endParaRPr>
                    </a:p>
                    <a:p>
                      <a:pPr algn="l">
                        <a:lnSpc>
                          <a:spcPct val="115000"/>
                        </a:lnSpc>
                        <a:spcAft>
                          <a:spcPts val="0"/>
                        </a:spcAft>
                      </a:pPr>
                      <a:r>
                        <a:rPr lang="es-MX" sz="600" b="1" dirty="0">
                          <a:effectLst/>
                        </a:rPr>
                        <a:t>2</a:t>
                      </a:r>
                      <a:r>
                        <a:rPr lang="es-MX" sz="600" dirty="0">
                          <a:effectLst/>
                        </a:rPr>
                        <a:t>. Firmas de auditores externos</a:t>
                      </a:r>
                      <a:endParaRPr lang="es-MX" sz="600" dirty="0">
                        <a:effectLst/>
                        <a:latin typeface="Calibri"/>
                        <a:ea typeface="Calibri"/>
                        <a:cs typeface="Times New Roman"/>
                      </a:endParaRPr>
                    </a:p>
                  </a:txBody>
                  <a:tcPr marL="21428" marR="21428" marT="0" marB="0" anchor="ctr"/>
                </a:tc>
                <a:tc>
                  <a:txBody>
                    <a:bodyPr/>
                    <a:lstStyle/>
                    <a:p>
                      <a:pPr marL="0" marR="0" indent="0" algn="l" defTabSz="914400" rtl="0" eaLnBrk="1" fontAlgn="auto" latinLnBrk="0" hangingPunct="1">
                        <a:lnSpc>
                          <a:spcPct val="115000"/>
                        </a:lnSpc>
                        <a:spcBef>
                          <a:spcPts val="0"/>
                        </a:spcBef>
                        <a:spcAft>
                          <a:spcPts val="0"/>
                        </a:spcAft>
                        <a:buClr>
                          <a:srgbClr val="000000"/>
                        </a:buClr>
                        <a:buSzTx/>
                        <a:buFont typeface="Arial"/>
                        <a:buNone/>
                        <a:tabLst/>
                        <a:defRPr/>
                      </a:pPr>
                      <a:r>
                        <a:rPr lang="es-MX" sz="600" dirty="0">
                          <a:effectLst/>
                        </a:rPr>
                        <a:t>Dependencias, incluyendo a sus órganos administrativos desconcentrados y Entidades, y fideicomisos públicos no paraestatales, mandatos y contratos análogos</a:t>
                      </a:r>
                      <a:endParaRPr lang="es-MX" sz="600" dirty="0">
                        <a:effectLst/>
                        <a:latin typeface="Calibri"/>
                        <a:ea typeface="Calibri"/>
                        <a:cs typeface="Times New Roman"/>
                      </a:endParaRPr>
                    </a:p>
                    <a:p>
                      <a:pPr algn="l">
                        <a:lnSpc>
                          <a:spcPct val="115000"/>
                        </a:lnSpc>
                        <a:spcAft>
                          <a:spcPts val="0"/>
                        </a:spcAft>
                      </a:pP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Unidad de Auditoría Gubernamental</a:t>
                      </a:r>
                      <a:endParaRPr lang="es-MX" sz="600" dirty="0">
                        <a:effectLst/>
                        <a:latin typeface="Calibri"/>
                        <a:ea typeface="Calibri"/>
                        <a:cs typeface="Times New Roman"/>
                      </a:endParaRPr>
                    </a:p>
                  </a:txBody>
                  <a:tcPr marL="21428" marR="21428" marT="0" marB="0" anchor="ctr"/>
                </a:tc>
                <a:extLst>
                  <a:ext uri="{0D108BD9-81ED-4DB2-BD59-A6C34878D82A}">
                    <a16:rowId xmlns:a16="http://schemas.microsoft.com/office/drawing/2014/main" val="10004"/>
                  </a:ext>
                </a:extLst>
              </a:tr>
              <a:tr h="913087">
                <a:tc>
                  <a:txBody>
                    <a:bodyPr/>
                    <a:lstStyle/>
                    <a:p>
                      <a:pPr algn="ctr">
                        <a:lnSpc>
                          <a:spcPct val="115000"/>
                        </a:lnSpc>
                        <a:spcAft>
                          <a:spcPts val="0"/>
                        </a:spcAft>
                      </a:pPr>
                      <a:r>
                        <a:rPr lang="es-MX" sz="600" b="1" dirty="0">
                          <a:effectLst/>
                        </a:rPr>
                        <a:t>4</a:t>
                      </a:r>
                      <a:endParaRPr lang="es-MX" sz="600" b="1"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b="1" dirty="0">
                          <a:effectLst/>
                        </a:rPr>
                        <a:t>Coordinación de Auditoría Financiera y de Cumplimiento </a:t>
                      </a:r>
                      <a:endParaRPr lang="es-MX" sz="600" b="1" dirty="0">
                        <a:effectLst/>
                        <a:latin typeface="Calibri"/>
                        <a:ea typeface="Calibri"/>
                        <a:cs typeface="Times New Roman"/>
                      </a:endParaRPr>
                    </a:p>
                  </a:txBody>
                  <a:tcPr marL="21428" marR="21428" marT="0" marB="0" anchor="ctr"/>
                </a:tc>
                <a:tc>
                  <a:txBody>
                    <a:bodyPr/>
                    <a:lstStyle/>
                    <a:p>
                      <a:pPr algn="ctr">
                        <a:lnSpc>
                          <a:spcPct val="115000"/>
                        </a:lnSpc>
                        <a:spcAft>
                          <a:spcPts val="0"/>
                        </a:spcAft>
                      </a:pPr>
                      <a:r>
                        <a:rPr lang="es-MX" sz="600" dirty="0">
                          <a:effectLst/>
                        </a:rPr>
                        <a:t>47</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Auditorías financieras y de cumplimiento</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Verificar </a:t>
                      </a:r>
                      <a:r>
                        <a:rPr lang="es-MX" sz="600">
                          <a:effectLst/>
                        </a:rPr>
                        <a:t>que </a:t>
                      </a:r>
                      <a:r>
                        <a:rPr lang="es-MX" sz="600" dirty="0">
                          <a:effectLst/>
                        </a:rPr>
                        <a:t>l</a:t>
                      </a:r>
                      <a:r>
                        <a:rPr lang="es-MX" sz="600">
                          <a:effectLst/>
                        </a:rPr>
                        <a:t>os</a:t>
                      </a:r>
                      <a:r>
                        <a:rPr lang="es-MX" sz="600" baseline="0">
                          <a:effectLst/>
                        </a:rPr>
                        <a:t> </a:t>
                      </a:r>
                      <a:r>
                        <a:rPr lang="es-MX" sz="600" baseline="0" dirty="0">
                          <a:effectLst/>
                        </a:rPr>
                        <a:t>entes auditados </a:t>
                      </a:r>
                      <a:r>
                        <a:rPr lang="es-MX" sz="600" dirty="0">
                          <a:effectLst/>
                        </a:rPr>
                        <a:t>realicen sus operaciones de conformidad con las disposiciones jurídicas aplicables en materia de ingresos, egresos, deuda pública y uso racional de los recursos</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Audita directamente o con el apoyo de los Órganos Internos de Control</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a:effectLst/>
                        </a:rPr>
                        <a:t>Dependencias, Entidades y fideicomisos públicos no paraestatales, mandatos y contratos análogos</a:t>
                      </a:r>
                      <a:endParaRPr lang="es-MX" sz="60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Unidad de Auditoría Gubernamental</a:t>
                      </a:r>
                      <a:endParaRPr lang="es-MX" sz="600" dirty="0">
                        <a:effectLst/>
                        <a:latin typeface="Calibri"/>
                        <a:ea typeface="Calibri"/>
                        <a:cs typeface="Times New Roman"/>
                      </a:endParaRPr>
                    </a:p>
                  </a:txBody>
                  <a:tcPr marL="21428" marR="21428" marT="0" marB="0" anchor="ctr"/>
                </a:tc>
                <a:extLst>
                  <a:ext uri="{0D108BD9-81ED-4DB2-BD59-A6C34878D82A}">
                    <a16:rowId xmlns:a16="http://schemas.microsoft.com/office/drawing/2014/main" val="10005"/>
                  </a:ext>
                </a:extLst>
              </a:tr>
              <a:tr h="862160">
                <a:tc>
                  <a:txBody>
                    <a:bodyPr/>
                    <a:lstStyle/>
                    <a:p>
                      <a:pPr algn="ctr">
                        <a:lnSpc>
                          <a:spcPct val="115000"/>
                        </a:lnSpc>
                        <a:spcAft>
                          <a:spcPts val="0"/>
                        </a:spcAft>
                      </a:pPr>
                      <a:r>
                        <a:rPr lang="es-MX" sz="600" b="1" dirty="0">
                          <a:effectLst/>
                        </a:rPr>
                        <a:t>5</a:t>
                      </a:r>
                      <a:endParaRPr lang="es-MX" sz="600" b="1"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b="1" dirty="0">
                          <a:effectLst/>
                        </a:rPr>
                        <a:t>Unidad de Auditoría a Contrataciones Públicas  </a:t>
                      </a:r>
                      <a:endParaRPr lang="es-MX" sz="600" b="1" dirty="0">
                        <a:effectLst/>
                        <a:latin typeface="Calibri"/>
                        <a:ea typeface="Calibri"/>
                        <a:cs typeface="Times New Roman"/>
                      </a:endParaRPr>
                    </a:p>
                  </a:txBody>
                  <a:tcPr marL="21428" marR="21428" marT="0" marB="0" anchor="ctr"/>
                </a:tc>
                <a:tc>
                  <a:txBody>
                    <a:bodyPr/>
                    <a:lstStyle/>
                    <a:p>
                      <a:pPr algn="ctr">
                        <a:lnSpc>
                          <a:spcPct val="115000"/>
                        </a:lnSpc>
                        <a:spcAft>
                          <a:spcPts val="0"/>
                        </a:spcAft>
                      </a:pPr>
                      <a:r>
                        <a:rPr lang="es-MX" sz="600" dirty="0">
                          <a:effectLst/>
                        </a:rPr>
                        <a:t>48</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Auditorías </a:t>
                      </a:r>
                      <a:r>
                        <a:rPr lang="es-MX" sz="600" kern="1200" dirty="0">
                          <a:effectLst/>
                        </a:rPr>
                        <a:t> </a:t>
                      </a:r>
                      <a:r>
                        <a:rPr lang="es-MX" sz="600" dirty="0">
                          <a:effectLst/>
                        </a:rPr>
                        <a:t>en materia de adquisiciones y obras públicas</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endParaRPr lang="es-MX" sz="600" dirty="0">
                        <a:effectLst/>
                      </a:endParaRPr>
                    </a:p>
                    <a:p>
                      <a:pPr algn="l">
                        <a:lnSpc>
                          <a:spcPct val="115000"/>
                        </a:lnSpc>
                        <a:spcAft>
                          <a:spcPts val="0"/>
                        </a:spcAft>
                      </a:pPr>
                      <a:r>
                        <a:rPr lang="es-MX" sz="600" dirty="0">
                          <a:effectLst/>
                        </a:rPr>
                        <a:t>Garantizar que</a:t>
                      </a:r>
                      <a:r>
                        <a:rPr lang="es-MX" sz="600" baseline="0" dirty="0">
                          <a:effectLst/>
                        </a:rPr>
                        <a:t> se cumplen con los criterios de </a:t>
                      </a:r>
                      <a:r>
                        <a:rPr lang="es-MX" sz="600" dirty="0">
                          <a:effectLst/>
                        </a:rPr>
                        <a:t>eficiencia, eficacia y economía en la realización de  contrataciones públicas</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Conjuntamente con la Unidad de Auditoría Gubernamental y la Coordinación General de Órganos de Vigilancia y Control</a:t>
                      </a:r>
                      <a:r>
                        <a:rPr lang="es-MX" sz="600" baseline="0" dirty="0">
                          <a:effectLst/>
                        </a:rPr>
                        <a:t> y los </a:t>
                      </a:r>
                      <a:r>
                        <a:rPr lang="es-MX" sz="600" dirty="0">
                          <a:effectLst/>
                        </a:rPr>
                        <a:t>Órganos Internos de Control</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Dependencias, Entidades y fideicomisos públicos no paraestatales, mandatos y contratos análogos</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Subsecretaría de Combate a la Corrupción</a:t>
                      </a:r>
                      <a:endParaRPr lang="es-MX" sz="600" dirty="0">
                        <a:effectLst/>
                        <a:latin typeface="Calibri"/>
                        <a:ea typeface="Calibri"/>
                        <a:cs typeface="Times New Roman"/>
                      </a:endParaRPr>
                    </a:p>
                  </a:txBody>
                  <a:tcPr marL="21428" marR="21428" marT="0" marB="0" anchor="ctr"/>
                </a:tc>
                <a:extLst>
                  <a:ext uri="{0D108BD9-81ED-4DB2-BD59-A6C34878D82A}">
                    <a16:rowId xmlns:a16="http://schemas.microsoft.com/office/drawing/2014/main" val="10006"/>
                  </a:ext>
                </a:extLst>
              </a:tr>
              <a:tr h="738449">
                <a:tc>
                  <a:txBody>
                    <a:bodyPr/>
                    <a:lstStyle/>
                    <a:p>
                      <a:pPr algn="ctr">
                        <a:lnSpc>
                          <a:spcPct val="115000"/>
                        </a:lnSpc>
                        <a:spcAft>
                          <a:spcPts val="0"/>
                        </a:spcAft>
                      </a:pPr>
                      <a:r>
                        <a:rPr lang="es-MX" sz="600" b="1" dirty="0">
                          <a:effectLst/>
                        </a:rPr>
                        <a:t>6</a:t>
                      </a:r>
                      <a:endParaRPr lang="es-MX" sz="600" b="1"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b="1" dirty="0">
                          <a:effectLst/>
                        </a:rPr>
                        <a:t>Dirección General de Auditoría a Adquisiciones y a Obra Pública</a:t>
                      </a:r>
                      <a:endParaRPr lang="es-MX" sz="600" b="1" dirty="0">
                        <a:effectLst/>
                        <a:latin typeface="Calibri"/>
                        <a:ea typeface="Calibri"/>
                        <a:cs typeface="Times New Roman"/>
                      </a:endParaRPr>
                    </a:p>
                  </a:txBody>
                  <a:tcPr marL="21428" marR="21428" marT="0" marB="0" anchor="ctr"/>
                </a:tc>
                <a:tc>
                  <a:txBody>
                    <a:bodyPr/>
                    <a:lstStyle/>
                    <a:p>
                      <a:pPr algn="ctr">
                        <a:lnSpc>
                          <a:spcPct val="115000"/>
                        </a:lnSpc>
                        <a:spcAft>
                          <a:spcPts val="0"/>
                        </a:spcAft>
                      </a:pPr>
                      <a:r>
                        <a:rPr lang="es-MX" sz="600" dirty="0">
                          <a:effectLst/>
                        </a:rPr>
                        <a:t>49</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a:effectLst/>
                        </a:rPr>
                        <a:t>Auditorías </a:t>
                      </a:r>
                      <a:r>
                        <a:rPr lang="es-MX" sz="600" kern="1200">
                          <a:effectLst/>
                        </a:rPr>
                        <a:t> </a:t>
                      </a:r>
                      <a:r>
                        <a:rPr lang="es-MX" sz="600">
                          <a:effectLst/>
                        </a:rPr>
                        <a:t>en materia de adquisiciones y obras públicas</a:t>
                      </a:r>
                      <a:endParaRPr lang="es-MX" sz="60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Verifica que sus operaciones se llevaron a cabo de conformidad con las disposiciones jurídicas aplicables y que mantengan congruencia con los programas de austeridad, procesos aprobados de planeación, programación y </a:t>
                      </a:r>
                      <a:r>
                        <a:rPr lang="es-MX" sz="600" dirty="0" err="1">
                          <a:effectLst/>
                        </a:rPr>
                        <a:t>presupuestación</a:t>
                      </a:r>
                      <a:r>
                        <a:rPr lang="es-MX" sz="600" dirty="0">
                          <a:effectLst/>
                        </a:rPr>
                        <a:t> del gasto público federal.</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a:effectLst/>
                        </a:rPr>
                        <a:t>Audita directamente o con el apoyo de los Órganos Internos de Control o por medio de prestadores de servicios profesionales</a:t>
                      </a:r>
                      <a:endParaRPr lang="es-MX" sz="60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Dependencias, Entidades y fideicomisos públicos no paraestatales, mandatos y contratos análogos</a:t>
                      </a:r>
                      <a:endParaRPr lang="es-MX" sz="600" dirty="0">
                        <a:effectLst/>
                        <a:latin typeface="Calibri"/>
                        <a:ea typeface="Calibri"/>
                        <a:cs typeface="Times New Roman"/>
                      </a:endParaRPr>
                    </a:p>
                  </a:txBody>
                  <a:tcPr marL="21428" marR="21428" marT="0" marB="0" anchor="ctr"/>
                </a:tc>
                <a:tc>
                  <a:txBody>
                    <a:bodyPr/>
                    <a:lstStyle/>
                    <a:p>
                      <a:pPr algn="l">
                        <a:lnSpc>
                          <a:spcPct val="115000"/>
                        </a:lnSpc>
                        <a:spcAft>
                          <a:spcPts val="0"/>
                        </a:spcAft>
                      </a:pPr>
                      <a:r>
                        <a:rPr lang="es-MX" sz="600" dirty="0">
                          <a:effectLst/>
                        </a:rPr>
                        <a:t>Unidad de Auditoría a Contrataciones Públicas  </a:t>
                      </a:r>
                      <a:endParaRPr lang="es-MX" sz="600" dirty="0">
                        <a:effectLst/>
                        <a:latin typeface="Calibri"/>
                        <a:ea typeface="Calibri"/>
                        <a:cs typeface="Times New Roman"/>
                      </a:endParaRPr>
                    </a:p>
                  </a:txBody>
                  <a:tcPr marL="21428" marR="21428"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51119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24"/>
          <p:cNvSpPr txBox="1">
            <a:spLocks noGrp="1"/>
          </p:cNvSpPr>
          <p:nvPr>
            <p:ph type="title"/>
          </p:nvPr>
        </p:nvSpPr>
        <p:spPr>
          <a:xfrm>
            <a:off x="630252" y="171465"/>
            <a:ext cx="7982128"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s-MX" sz="3200" dirty="0"/>
              <a:t>5. CONTRALORÍAS INTERNAS EN DEPENDENCIAS Y ENTIDADES (OIC)</a:t>
            </a:r>
            <a:endParaRPr sz="32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76" t="36314" r="46240" b="30680"/>
          <a:stretch/>
        </p:blipFill>
        <p:spPr bwMode="auto">
          <a:xfrm>
            <a:off x="2374602" y="1800446"/>
            <a:ext cx="4068727" cy="2750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oogle Shape;140;p19"/>
          <p:cNvSpPr txBox="1">
            <a:spLocks/>
          </p:cNvSpPr>
          <p:nvPr/>
        </p:nvSpPr>
        <p:spPr>
          <a:xfrm>
            <a:off x="247317" y="579329"/>
            <a:ext cx="8662767" cy="1098048"/>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dirty="0">
                <a:latin typeface="+mj-lt"/>
              </a:rPr>
              <a:t>Son </a:t>
            </a:r>
            <a:r>
              <a:rPr lang="es-MX" dirty="0"/>
              <a:t>las unidades administrativas encargadas de prevenir, detectar y abatir posibles actos de corrupción. Asimismo, promueven la transparencia y el apego a la legalidad de los servidores públicos, mediante la realización de auditorías y revisiones a los diferentes procesos de las instituciones de la Administración Pública Federal; así como la atención de quejas, denuncias, peticiones ciudadanas, resoluciones de procedimientos administrativos de responsabilidades y de inconformidades.</a:t>
            </a:r>
            <a:endParaRPr lang="es-MX" dirty="0">
              <a:latin typeface="+mj-lt"/>
            </a:endParaRPr>
          </a:p>
          <a:p>
            <a:pPr algn="just"/>
            <a:r>
              <a:rPr lang="es-MX" dirty="0">
                <a:latin typeface="+mj-lt"/>
              </a:rPr>
              <a:t> </a:t>
            </a:r>
          </a:p>
        </p:txBody>
      </p:sp>
    </p:spTree>
    <p:extLst>
      <p:ext uri="{BB962C8B-B14F-4D97-AF65-F5344CB8AC3E}">
        <p14:creationId xmlns:p14="http://schemas.microsoft.com/office/powerpoint/2010/main" val="2386049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18"/>
          <p:cNvSpPr txBox="1">
            <a:spLocks noGrp="1"/>
          </p:cNvSpPr>
          <p:nvPr>
            <p:ph type="title"/>
          </p:nvPr>
        </p:nvSpPr>
        <p:spPr>
          <a:xfrm>
            <a:off x="1572207" y="124391"/>
            <a:ext cx="5999586"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200" dirty="0">
                <a:effectLst>
                  <a:outerShdw blurRad="38100" dist="38100" dir="2700000" algn="tl">
                    <a:srgbClr val="000000">
                      <a:alpha val="43137"/>
                    </a:srgbClr>
                  </a:outerShdw>
                </a:effectLst>
              </a:rPr>
              <a:t>PRINCIPALES FUNCIONES DE LOS OIC</a:t>
            </a:r>
            <a:endParaRPr sz="3200" dirty="0">
              <a:effectLst>
                <a:outerShdw blurRad="38100" dist="38100" dir="2700000" algn="tl">
                  <a:srgbClr val="000000">
                    <a:alpha val="43137"/>
                  </a:srgbClr>
                </a:outerShdw>
              </a:effectLst>
            </a:endParaRPr>
          </a:p>
        </p:txBody>
      </p:sp>
      <p:graphicFrame>
        <p:nvGraphicFramePr>
          <p:cNvPr id="4" name="3 Diagrama"/>
          <p:cNvGraphicFramePr/>
          <p:nvPr>
            <p:extLst>
              <p:ext uri="{D42A27DB-BD31-4B8C-83A1-F6EECF244321}">
                <p14:modId xmlns:p14="http://schemas.microsoft.com/office/powerpoint/2010/main" val="826653720"/>
              </p:ext>
            </p:extLst>
          </p:nvPr>
        </p:nvGraphicFramePr>
        <p:xfrm>
          <a:off x="63796" y="701748"/>
          <a:ext cx="9080204" cy="3530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758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584509" y="97479"/>
            <a:ext cx="7593300" cy="396300"/>
          </a:xfrm>
          <a:prstGeom prst="rect">
            <a:avLst/>
          </a:prstGeom>
        </p:spPr>
        <p:txBody>
          <a:bodyPr spcFirstLastPara="1" wrap="square" lIns="0" tIns="0" rIns="0" bIns="0" anchor="b" anchorCtr="0">
            <a:noAutofit/>
          </a:bodyPr>
          <a:lstStyle/>
          <a:p>
            <a:pPr lvl="0" algn="ctr"/>
            <a:r>
              <a:rPr lang="es-MX" sz="3200" dirty="0">
                <a:effectLst>
                  <a:outerShdw blurRad="38100" dist="38100" dir="2700000" algn="tl">
                    <a:srgbClr val="000000">
                      <a:alpha val="43137"/>
                    </a:srgbClr>
                  </a:outerShdw>
                </a:effectLst>
              </a:rPr>
              <a:t>Sistemas estatales </a:t>
            </a:r>
            <a:endParaRPr sz="3200" dirty="0">
              <a:effectLst>
                <a:outerShdw blurRad="38100" dist="38100" dir="2700000" algn="tl">
                  <a:srgbClr val="000000">
                    <a:alpha val="43137"/>
                  </a:srgbClr>
                </a:outerShdw>
              </a:effectLst>
            </a:endParaRPr>
          </a:p>
        </p:txBody>
      </p:sp>
      <p:pic>
        <p:nvPicPr>
          <p:cNvPr id="4098" name="Picture 2" descr="Mapa de la república de México sin nomb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700" y="637953"/>
            <a:ext cx="6606363" cy="4116764"/>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202;p24"/>
          <p:cNvPicPr preferRelativeResize="0"/>
          <p:nvPr/>
        </p:nvPicPr>
        <p:blipFill>
          <a:blip r:embed="rId4">
            <a:alphaModFix/>
          </a:blip>
          <a:stretch>
            <a:fillRect/>
          </a:stretch>
        </p:blipFill>
        <p:spPr>
          <a:xfrm>
            <a:off x="6270091" y="3910284"/>
            <a:ext cx="127275" cy="127275"/>
          </a:xfrm>
          <a:prstGeom prst="rect">
            <a:avLst/>
          </a:prstGeom>
          <a:noFill/>
          <a:ln>
            <a:noFill/>
          </a:ln>
        </p:spPr>
      </p:pic>
      <p:pic>
        <p:nvPicPr>
          <p:cNvPr id="10" name="Google Shape;202;p24"/>
          <p:cNvPicPr preferRelativeResize="0"/>
          <p:nvPr/>
        </p:nvPicPr>
        <p:blipFill>
          <a:blip r:embed="rId4">
            <a:alphaModFix/>
          </a:blip>
          <a:stretch>
            <a:fillRect/>
          </a:stretch>
        </p:blipFill>
        <p:spPr>
          <a:xfrm>
            <a:off x="6742948" y="3787644"/>
            <a:ext cx="127275" cy="127275"/>
          </a:xfrm>
          <a:prstGeom prst="rect">
            <a:avLst/>
          </a:prstGeom>
          <a:noFill/>
          <a:ln>
            <a:noFill/>
          </a:ln>
        </p:spPr>
      </p:pic>
      <p:pic>
        <p:nvPicPr>
          <p:cNvPr id="11" name="Google Shape;202;p24"/>
          <p:cNvPicPr preferRelativeResize="0"/>
          <p:nvPr/>
        </p:nvPicPr>
        <p:blipFill>
          <a:blip r:embed="rId4">
            <a:alphaModFix/>
          </a:blip>
          <a:stretch>
            <a:fillRect/>
          </a:stretch>
        </p:blipFill>
        <p:spPr>
          <a:xfrm>
            <a:off x="6370809" y="4223888"/>
            <a:ext cx="127275" cy="127275"/>
          </a:xfrm>
          <a:prstGeom prst="rect">
            <a:avLst/>
          </a:prstGeom>
          <a:noFill/>
          <a:ln>
            <a:noFill/>
          </a:ln>
        </p:spPr>
      </p:pic>
      <p:pic>
        <p:nvPicPr>
          <p:cNvPr id="12" name="Google Shape;202;p24"/>
          <p:cNvPicPr preferRelativeResize="0"/>
          <p:nvPr/>
        </p:nvPicPr>
        <p:blipFill>
          <a:blip r:embed="rId4">
            <a:alphaModFix/>
          </a:blip>
          <a:stretch>
            <a:fillRect/>
          </a:stretch>
        </p:blipFill>
        <p:spPr>
          <a:xfrm>
            <a:off x="7185656" y="3616636"/>
            <a:ext cx="127275" cy="127275"/>
          </a:xfrm>
          <a:prstGeom prst="rect">
            <a:avLst/>
          </a:prstGeom>
          <a:noFill/>
          <a:ln>
            <a:noFill/>
          </a:ln>
        </p:spPr>
      </p:pic>
      <p:pic>
        <p:nvPicPr>
          <p:cNvPr id="13" name="Google Shape;202;p24"/>
          <p:cNvPicPr preferRelativeResize="0"/>
          <p:nvPr/>
        </p:nvPicPr>
        <p:blipFill>
          <a:blip r:embed="rId4">
            <a:alphaModFix/>
          </a:blip>
          <a:stretch>
            <a:fillRect/>
          </a:stretch>
        </p:blipFill>
        <p:spPr>
          <a:xfrm>
            <a:off x="7058381" y="3323981"/>
            <a:ext cx="127275" cy="127275"/>
          </a:xfrm>
          <a:prstGeom prst="rect">
            <a:avLst/>
          </a:prstGeom>
          <a:noFill/>
          <a:ln>
            <a:noFill/>
          </a:ln>
        </p:spPr>
      </p:pic>
      <p:pic>
        <p:nvPicPr>
          <p:cNvPr id="14" name="Google Shape;202;p24"/>
          <p:cNvPicPr preferRelativeResize="0"/>
          <p:nvPr/>
        </p:nvPicPr>
        <p:blipFill>
          <a:blip r:embed="rId4">
            <a:alphaModFix/>
          </a:blip>
          <a:stretch>
            <a:fillRect/>
          </a:stretch>
        </p:blipFill>
        <p:spPr>
          <a:xfrm>
            <a:off x="5633618" y="4312650"/>
            <a:ext cx="127275" cy="127275"/>
          </a:xfrm>
          <a:prstGeom prst="rect">
            <a:avLst/>
          </a:prstGeom>
          <a:noFill/>
          <a:ln>
            <a:noFill/>
          </a:ln>
        </p:spPr>
      </p:pic>
      <p:pic>
        <p:nvPicPr>
          <p:cNvPr id="15" name="Google Shape;202;p24"/>
          <p:cNvPicPr preferRelativeResize="0"/>
          <p:nvPr/>
        </p:nvPicPr>
        <p:blipFill>
          <a:blip r:embed="rId4">
            <a:alphaModFix/>
          </a:blip>
          <a:stretch>
            <a:fillRect/>
          </a:stretch>
        </p:blipFill>
        <p:spPr>
          <a:xfrm>
            <a:off x="5013386" y="3408100"/>
            <a:ext cx="127275" cy="127275"/>
          </a:xfrm>
          <a:prstGeom prst="rect">
            <a:avLst/>
          </a:prstGeom>
          <a:noFill/>
          <a:ln>
            <a:noFill/>
          </a:ln>
        </p:spPr>
      </p:pic>
      <p:pic>
        <p:nvPicPr>
          <p:cNvPr id="16" name="Google Shape;202;p24"/>
          <p:cNvPicPr preferRelativeResize="0"/>
          <p:nvPr/>
        </p:nvPicPr>
        <p:blipFill>
          <a:blip r:embed="rId4">
            <a:alphaModFix/>
          </a:blip>
          <a:stretch>
            <a:fillRect/>
          </a:stretch>
        </p:blipFill>
        <p:spPr>
          <a:xfrm>
            <a:off x="5201228" y="3823086"/>
            <a:ext cx="127275" cy="127275"/>
          </a:xfrm>
          <a:prstGeom prst="rect">
            <a:avLst/>
          </a:prstGeom>
          <a:noFill/>
          <a:ln>
            <a:noFill/>
          </a:ln>
        </p:spPr>
      </p:pic>
      <p:pic>
        <p:nvPicPr>
          <p:cNvPr id="17" name="Google Shape;202;p24"/>
          <p:cNvPicPr preferRelativeResize="0"/>
          <p:nvPr/>
        </p:nvPicPr>
        <p:blipFill>
          <a:blip r:embed="rId4">
            <a:alphaModFix/>
          </a:blip>
          <a:stretch>
            <a:fillRect/>
          </a:stretch>
        </p:blipFill>
        <p:spPr>
          <a:xfrm>
            <a:off x="5481218" y="3659744"/>
            <a:ext cx="127275" cy="127275"/>
          </a:xfrm>
          <a:prstGeom prst="rect">
            <a:avLst/>
          </a:prstGeom>
          <a:noFill/>
          <a:ln>
            <a:noFill/>
          </a:ln>
        </p:spPr>
      </p:pic>
      <p:pic>
        <p:nvPicPr>
          <p:cNvPr id="20" name="Google Shape;202;p24"/>
          <p:cNvPicPr preferRelativeResize="0"/>
          <p:nvPr/>
        </p:nvPicPr>
        <p:blipFill>
          <a:blip r:embed="rId4">
            <a:alphaModFix/>
          </a:blip>
          <a:stretch>
            <a:fillRect/>
          </a:stretch>
        </p:blipFill>
        <p:spPr>
          <a:xfrm>
            <a:off x="4811367" y="4037559"/>
            <a:ext cx="127275" cy="127275"/>
          </a:xfrm>
          <a:prstGeom prst="rect">
            <a:avLst/>
          </a:prstGeom>
          <a:noFill/>
          <a:ln>
            <a:noFill/>
          </a:ln>
        </p:spPr>
      </p:pic>
      <p:pic>
        <p:nvPicPr>
          <p:cNvPr id="21" name="Google Shape;202;p24"/>
          <p:cNvPicPr preferRelativeResize="0"/>
          <p:nvPr/>
        </p:nvPicPr>
        <p:blipFill>
          <a:blip r:embed="rId4">
            <a:alphaModFix/>
          </a:blip>
          <a:stretch>
            <a:fillRect/>
          </a:stretch>
        </p:blipFill>
        <p:spPr>
          <a:xfrm>
            <a:off x="4382520" y="3668030"/>
            <a:ext cx="127275" cy="127275"/>
          </a:xfrm>
          <a:prstGeom prst="rect">
            <a:avLst/>
          </a:prstGeom>
          <a:noFill/>
          <a:ln>
            <a:noFill/>
          </a:ln>
        </p:spPr>
      </p:pic>
      <p:pic>
        <p:nvPicPr>
          <p:cNvPr id="22" name="Google Shape;202;p24"/>
          <p:cNvPicPr preferRelativeResize="0"/>
          <p:nvPr/>
        </p:nvPicPr>
        <p:blipFill>
          <a:blip r:embed="rId4">
            <a:alphaModFix/>
          </a:blip>
          <a:stretch>
            <a:fillRect/>
          </a:stretch>
        </p:blipFill>
        <p:spPr>
          <a:xfrm>
            <a:off x="4811367" y="3668030"/>
            <a:ext cx="127275" cy="127275"/>
          </a:xfrm>
          <a:prstGeom prst="rect">
            <a:avLst/>
          </a:prstGeom>
          <a:noFill/>
          <a:ln>
            <a:noFill/>
          </a:ln>
        </p:spPr>
      </p:pic>
      <p:pic>
        <p:nvPicPr>
          <p:cNvPr id="23" name="Google Shape;202;p24"/>
          <p:cNvPicPr preferRelativeResize="0"/>
          <p:nvPr/>
        </p:nvPicPr>
        <p:blipFill>
          <a:blip r:embed="rId4">
            <a:alphaModFix/>
          </a:blip>
          <a:stretch>
            <a:fillRect/>
          </a:stretch>
        </p:blipFill>
        <p:spPr>
          <a:xfrm>
            <a:off x="4985033" y="3795305"/>
            <a:ext cx="127275" cy="127275"/>
          </a:xfrm>
          <a:prstGeom prst="rect">
            <a:avLst/>
          </a:prstGeom>
          <a:noFill/>
          <a:ln>
            <a:noFill/>
          </a:ln>
        </p:spPr>
      </p:pic>
      <p:pic>
        <p:nvPicPr>
          <p:cNvPr id="24" name="Google Shape;202;p24"/>
          <p:cNvPicPr preferRelativeResize="0"/>
          <p:nvPr/>
        </p:nvPicPr>
        <p:blipFill>
          <a:blip r:embed="rId4">
            <a:alphaModFix/>
          </a:blip>
          <a:stretch>
            <a:fillRect/>
          </a:stretch>
        </p:blipFill>
        <p:spPr>
          <a:xfrm>
            <a:off x="4003293" y="3455847"/>
            <a:ext cx="127275" cy="127275"/>
          </a:xfrm>
          <a:prstGeom prst="rect">
            <a:avLst/>
          </a:prstGeom>
          <a:noFill/>
          <a:ln>
            <a:noFill/>
          </a:ln>
        </p:spPr>
      </p:pic>
      <p:pic>
        <p:nvPicPr>
          <p:cNvPr id="25" name="Google Shape;202;p24"/>
          <p:cNvPicPr preferRelativeResize="0"/>
          <p:nvPr/>
        </p:nvPicPr>
        <p:blipFill>
          <a:blip r:embed="rId4">
            <a:alphaModFix/>
          </a:blip>
          <a:stretch>
            <a:fillRect/>
          </a:stretch>
        </p:blipFill>
        <p:spPr>
          <a:xfrm>
            <a:off x="3780009" y="3104972"/>
            <a:ext cx="127275" cy="127275"/>
          </a:xfrm>
          <a:prstGeom prst="rect">
            <a:avLst/>
          </a:prstGeom>
          <a:noFill/>
          <a:ln>
            <a:noFill/>
          </a:ln>
        </p:spPr>
      </p:pic>
      <p:pic>
        <p:nvPicPr>
          <p:cNvPr id="26" name="Google Shape;202;p24"/>
          <p:cNvPicPr preferRelativeResize="0"/>
          <p:nvPr/>
        </p:nvPicPr>
        <p:blipFill>
          <a:blip r:embed="rId4">
            <a:alphaModFix/>
          </a:blip>
          <a:stretch>
            <a:fillRect/>
          </a:stretch>
        </p:blipFill>
        <p:spPr>
          <a:xfrm>
            <a:off x="4255245" y="3104971"/>
            <a:ext cx="127275" cy="127275"/>
          </a:xfrm>
          <a:prstGeom prst="rect">
            <a:avLst/>
          </a:prstGeom>
          <a:noFill/>
          <a:ln>
            <a:noFill/>
          </a:ln>
        </p:spPr>
      </p:pic>
      <p:pic>
        <p:nvPicPr>
          <p:cNvPr id="27" name="Google Shape;202;p24"/>
          <p:cNvPicPr preferRelativeResize="0"/>
          <p:nvPr/>
        </p:nvPicPr>
        <p:blipFill>
          <a:blip r:embed="rId4">
            <a:alphaModFix/>
          </a:blip>
          <a:stretch>
            <a:fillRect/>
          </a:stretch>
        </p:blipFill>
        <p:spPr>
          <a:xfrm>
            <a:off x="4534920" y="3232246"/>
            <a:ext cx="127275" cy="127275"/>
          </a:xfrm>
          <a:prstGeom prst="rect">
            <a:avLst/>
          </a:prstGeom>
          <a:noFill/>
          <a:ln>
            <a:noFill/>
          </a:ln>
        </p:spPr>
      </p:pic>
      <p:pic>
        <p:nvPicPr>
          <p:cNvPr id="28" name="Google Shape;202;p24"/>
          <p:cNvPicPr preferRelativeResize="0"/>
          <p:nvPr/>
        </p:nvPicPr>
        <p:blipFill>
          <a:blip r:embed="rId4">
            <a:alphaModFix/>
          </a:blip>
          <a:stretch>
            <a:fillRect/>
          </a:stretch>
        </p:blipFill>
        <p:spPr>
          <a:xfrm>
            <a:off x="4809254" y="3328572"/>
            <a:ext cx="127275" cy="127275"/>
          </a:xfrm>
          <a:prstGeom prst="rect">
            <a:avLst/>
          </a:prstGeom>
          <a:noFill/>
          <a:ln>
            <a:noFill/>
          </a:ln>
        </p:spPr>
      </p:pic>
      <p:pic>
        <p:nvPicPr>
          <p:cNvPr id="29" name="Google Shape;202;p24"/>
          <p:cNvPicPr preferRelativeResize="0"/>
          <p:nvPr/>
        </p:nvPicPr>
        <p:blipFill>
          <a:blip r:embed="rId4">
            <a:alphaModFix/>
          </a:blip>
          <a:stretch>
            <a:fillRect/>
          </a:stretch>
        </p:blipFill>
        <p:spPr>
          <a:xfrm>
            <a:off x="4684092" y="2981191"/>
            <a:ext cx="127275" cy="127275"/>
          </a:xfrm>
          <a:prstGeom prst="rect">
            <a:avLst/>
          </a:prstGeom>
          <a:noFill/>
          <a:ln>
            <a:noFill/>
          </a:ln>
        </p:spPr>
      </p:pic>
      <p:pic>
        <p:nvPicPr>
          <p:cNvPr id="30" name="Google Shape;202;p24"/>
          <p:cNvPicPr preferRelativeResize="0"/>
          <p:nvPr/>
        </p:nvPicPr>
        <p:blipFill>
          <a:blip r:embed="rId4">
            <a:alphaModFix/>
          </a:blip>
          <a:stretch>
            <a:fillRect/>
          </a:stretch>
        </p:blipFill>
        <p:spPr>
          <a:xfrm>
            <a:off x="5140661" y="2569060"/>
            <a:ext cx="127275" cy="127275"/>
          </a:xfrm>
          <a:prstGeom prst="rect">
            <a:avLst/>
          </a:prstGeom>
          <a:noFill/>
          <a:ln>
            <a:noFill/>
          </a:ln>
        </p:spPr>
      </p:pic>
      <p:pic>
        <p:nvPicPr>
          <p:cNvPr id="31" name="Google Shape;202;p24"/>
          <p:cNvPicPr preferRelativeResize="0"/>
          <p:nvPr/>
        </p:nvPicPr>
        <p:blipFill>
          <a:blip r:embed="rId4">
            <a:alphaModFix/>
          </a:blip>
          <a:stretch>
            <a:fillRect/>
          </a:stretch>
        </p:blipFill>
        <p:spPr>
          <a:xfrm>
            <a:off x="4811367" y="2232363"/>
            <a:ext cx="127275" cy="127275"/>
          </a:xfrm>
          <a:prstGeom prst="rect">
            <a:avLst/>
          </a:prstGeom>
          <a:noFill/>
          <a:ln>
            <a:noFill/>
          </a:ln>
        </p:spPr>
      </p:pic>
      <p:pic>
        <p:nvPicPr>
          <p:cNvPr id="32" name="Google Shape;202;p24"/>
          <p:cNvPicPr preferRelativeResize="0"/>
          <p:nvPr/>
        </p:nvPicPr>
        <p:blipFill>
          <a:blip r:embed="rId4">
            <a:alphaModFix/>
          </a:blip>
          <a:stretch>
            <a:fillRect/>
          </a:stretch>
        </p:blipFill>
        <p:spPr>
          <a:xfrm>
            <a:off x="4191607" y="2760447"/>
            <a:ext cx="127275" cy="127275"/>
          </a:xfrm>
          <a:prstGeom prst="rect">
            <a:avLst/>
          </a:prstGeom>
          <a:noFill/>
          <a:ln>
            <a:noFill/>
          </a:ln>
        </p:spPr>
      </p:pic>
      <p:pic>
        <p:nvPicPr>
          <p:cNvPr id="33" name="Google Shape;202;p24"/>
          <p:cNvPicPr preferRelativeResize="0"/>
          <p:nvPr/>
        </p:nvPicPr>
        <p:blipFill>
          <a:blip r:embed="rId4">
            <a:alphaModFix/>
          </a:blip>
          <a:stretch>
            <a:fillRect/>
          </a:stretch>
        </p:blipFill>
        <p:spPr>
          <a:xfrm>
            <a:off x="3715048" y="2438771"/>
            <a:ext cx="127275" cy="127275"/>
          </a:xfrm>
          <a:prstGeom prst="rect">
            <a:avLst/>
          </a:prstGeom>
          <a:noFill/>
          <a:ln>
            <a:noFill/>
          </a:ln>
        </p:spPr>
      </p:pic>
      <p:pic>
        <p:nvPicPr>
          <p:cNvPr id="34" name="Google Shape;202;p24"/>
          <p:cNvPicPr preferRelativeResize="0"/>
          <p:nvPr/>
        </p:nvPicPr>
        <p:blipFill>
          <a:blip r:embed="rId4">
            <a:alphaModFix/>
          </a:blip>
          <a:stretch>
            <a:fillRect/>
          </a:stretch>
        </p:blipFill>
        <p:spPr>
          <a:xfrm>
            <a:off x="3201141" y="2359638"/>
            <a:ext cx="127275" cy="127275"/>
          </a:xfrm>
          <a:prstGeom prst="rect">
            <a:avLst/>
          </a:prstGeom>
          <a:noFill/>
          <a:ln>
            <a:noFill/>
          </a:ln>
        </p:spPr>
      </p:pic>
      <p:pic>
        <p:nvPicPr>
          <p:cNvPr id="35" name="Google Shape;202;p24"/>
          <p:cNvPicPr preferRelativeResize="0"/>
          <p:nvPr/>
        </p:nvPicPr>
        <p:blipFill>
          <a:blip r:embed="rId4">
            <a:alphaModFix/>
          </a:blip>
          <a:stretch>
            <a:fillRect/>
          </a:stretch>
        </p:blipFill>
        <p:spPr>
          <a:xfrm>
            <a:off x="4298200" y="1852820"/>
            <a:ext cx="127275" cy="127275"/>
          </a:xfrm>
          <a:prstGeom prst="rect">
            <a:avLst/>
          </a:prstGeom>
          <a:noFill/>
          <a:ln>
            <a:noFill/>
          </a:ln>
        </p:spPr>
      </p:pic>
      <p:pic>
        <p:nvPicPr>
          <p:cNvPr id="36" name="Google Shape;202;p24"/>
          <p:cNvPicPr preferRelativeResize="0"/>
          <p:nvPr/>
        </p:nvPicPr>
        <p:blipFill>
          <a:blip r:embed="rId4">
            <a:alphaModFix/>
          </a:blip>
          <a:stretch>
            <a:fillRect/>
          </a:stretch>
        </p:blipFill>
        <p:spPr>
          <a:xfrm>
            <a:off x="3328416" y="1381444"/>
            <a:ext cx="127275" cy="127275"/>
          </a:xfrm>
          <a:prstGeom prst="rect">
            <a:avLst/>
          </a:prstGeom>
          <a:noFill/>
          <a:ln>
            <a:noFill/>
          </a:ln>
        </p:spPr>
      </p:pic>
      <p:pic>
        <p:nvPicPr>
          <p:cNvPr id="37" name="Google Shape;202;p24"/>
          <p:cNvPicPr preferRelativeResize="0"/>
          <p:nvPr/>
        </p:nvPicPr>
        <p:blipFill>
          <a:blip r:embed="rId4">
            <a:alphaModFix/>
          </a:blip>
          <a:stretch>
            <a:fillRect/>
          </a:stretch>
        </p:blipFill>
        <p:spPr>
          <a:xfrm>
            <a:off x="2538063" y="1249678"/>
            <a:ext cx="127275" cy="127275"/>
          </a:xfrm>
          <a:prstGeom prst="rect">
            <a:avLst/>
          </a:prstGeom>
          <a:noFill/>
          <a:ln>
            <a:noFill/>
          </a:ln>
        </p:spPr>
      </p:pic>
      <p:pic>
        <p:nvPicPr>
          <p:cNvPr id="38" name="Google Shape;202;p24"/>
          <p:cNvPicPr preferRelativeResize="0"/>
          <p:nvPr/>
        </p:nvPicPr>
        <p:blipFill>
          <a:blip r:embed="rId4">
            <a:alphaModFix/>
          </a:blip>
          <a:stretch>
            <a:fillRect/>
          </a:stretch>
        </p:blipFill>
        <p:spPr>
          <a:xfrm>
            <a:off x="1892973" y="1508719"/>
            <a:ext cx="127275" cy="127275"/>
          </a:xfrm>
          <a:prstGeom prst="rect">
            <a:avLst/>
          </a:prstGeom>
          <a:noFill/>
          <a:ln>
            <a:noFill/>
          </a:ln>
        </p:spPr>
      </p:pic>
      <p:pic>
        <p:nvPicPr>
          <p:cNvPr id="39" name="Google Shape;202;p24"/>
          <p:cNvPicPr preferRelativeResize="0"/>
          <p:nvPr/>
        </p:nvPicPr>
        <p:blipFill>
          <a:blip r:embed="rId4">
            <a:alphaModFix/>
          </a:blip>
          <a:stretch>
            <a:fillRect/>
          </a:stretch>
        </p:blipFill>
        <p:spPr>
          <a:xfrm>
            <a:off x="2353765" y="2227398"/>
            <a:ext cx="127275" cy="127275"/>
          </a:xfrm>
          <a:prstGeom prst="rect">
            <a:avLst/>
          </a:prstGeom>
          <a:noFill/>
          <a:ln>
            <a:noFill/>
          </a:ln>
        </p:spPr>
      </p:pic>
      <p:pic>
        <p:nvPicPr>
          <p:cNvPr id="40" name="Google Shape;202;p24"/>
          <p:cNvPicPr preferRelativeResize="0"/>
          <p:nvPr/>
        </p:nvPicPr>
        <p:blipFill>
          <a:blip r:embed="rId4">
            <a:alphaModFix/>
          </a:blip>
          <a:stretch>
            <a:fillRect/>
          </a:stretch>
        </p:blipFill>
        <p:spPr>
          <a:xfrm>
            <a:off x="5144472" y="3596193"/>
            <a:ext cx="127275" cy="127275"/>
          </a:xfrm>
          <a:prstGeom prst="rect">
            <a:avLst/>
          </a:prstGeom>
          <a:noFill/>
          <a:ln>
            <a:noFill/>
          </a:ln>
        </p:spPr>
      </p:pic>
      <p:pic>
        <p:nvPicPr>
          <p:cNvPr id="41" name="Google Shape;202;p24"/>
          <p:cNvPicPr preferRelativeResize="0"/>
          <p:nvPr/>
        </p:nvPicPr>
        <p:blipFill>
          <a:blip r:embed="rId4">
            <a:alphaModFix/>
          </a:blip>
          <a:stretch>
            <a:fillRect/>
          </a:stretch>
        </p:blipFill>
        <p:spPr>
          <a:xfrm>
            <a:off x="4985032" y="3604392"/>
            <a:ext cx="127275" cy="127275"/>
          </a:xfrm>
          <a:prstGeom prst="rect">
            <a:avLst/>
          </a:prstGeom>
          <a:noFill/>
          <a:ln>
            <a:noFill/>
          </a:ln>
        </p:spPr>
      </p:pic>
      <p:cxnSp>
        <p:nvCxnSpPr>
          <p:cNvPr id="42" name="Google Shape;550;p42"/>
          <p:cNvCxnSpPr/>
          <p:nvPr/>
        </p:nvCxnSpPr>
        <p:spPr>
          <a:xfrm>
            <a:off x="3532657" y="1445081"/>
            <a:ext cx="1827000" cy="0"/>
          </a:xfrm>
          <a:prstGeom prst="straightConnector1">
            <a:avLst/>
          </a:prstGeom>
          <a:noFill/>
          <a:ln w="9525" cap="flat" cmpd="sng">
            <a:solidFill>
              <a:schemeClr val="accent5"/>
            </a:solidFill>
            <a:prstDash val="solid"/>
            <a:round/>
            <a:headEnd type="oval" w="med" len="med"/>
            <a:tailEnd type="oval" w="med" len="med"/>
          </a:ln>
        </p:spPr>
      </p:cxnSp>
      <p:cxnSp>
        <p:nvCxnSpPr>
          <p:cNvPr id="44" name="Google Shape;550;p42"/>
          <p:cNvCxnSpPr/>
          <p:nvPr/>
        </p:nvCxnSpPr>
        <p:spPr>
          <a:xfrm>
            <a:off x="4985033" y="2291035"/>
            <a:ext cx="1129852" cy="0"/>
          </a:xfrm>
          <a:prstGeom prst="straightConnector1">
            <a:avLst/>
          </a:prstGeom>
          <a:noFill/>
          <a:ln w="9525" cap="flat" cmpd="sng">
            <a:solidFill>
              <a:schemeClr val="accent5"/>
            </a:solidFill>
            <a:prstDash val="solid"/>
            <a:round/>
            <a:headEnd type="oval" w="med" len="med"/>
            <a:tailEnd type="oval" w="med" len="med"/>
          </a:ln>
        </p:spPr>
      </p:cxnSp>
      <p:cxnSp>
        <p:nvCxnSpPr>
          <p:cNvPr id="45" name="Google Shape;550;p42"/>
          <p:cNvCxnSpPr/>
          <p:nvPr/>
        </p:nvCxnSpPr>
        <p:spPr>
          <a:xfrm>
            <a:off x="4838194" y="3040651"/>
            <a:ext cx="1129852" cy="0"/>
          </a:xfrm>
          <a:prstGeom prst="straightConnector1">
            <a:avLst/>
          </a:prstGeom>
          <a:noFill/>
          <a:ln w="9525" cap="flat" cmpd="sng">
            <a:solidFill>
              <a:schemeClr val="accent5"/>
            </a:solidFill>
            <a:prstDash val="solid"/>
            <a:round/>
            <a:headEnd type="oval" w="med" len="med"/>
            <a:tailEnd type="oval" w="med" len="med"/>
          </a:ln>
        </p:spPr>
      </p:cxnSp>
      <p:cxnSp>
        <p:nvCxnSpPr>
          <p:cNvPr id="46" name="Google Shape;550;p42"/>
          <p:cNvCxnSpPr/>
          <p:nvPr/>
        </p:nvCxnSpPr>
        <p:spPr>
          <a:xfrm>
            <a:off x="7312931" y="3373065"/>
            <a:ext cx="564926" cy="0"/>
          </a:xfrm>
          <a:prstGeom prst="straightConnector1">
            <a:avLst/>
          </a:prstGeom>
          <a:noFill/>
          <a:ln w="9525" cap="flat" cmpd="sng">
            <a:solidFill>
              <a:schemeClr val="accent5"/>
            </a:solidFill>
            <a:prstDash val="solid"/>
            <a:round/>
            <a:headEnd type="oval" w="med" len="med"/>
            <a:tailEnd type="oval" w="med" len="med"/>
          </a:ln>
        </p:spPr>
      </p:cxnSp>
      <p:cxnSp>
        <p:nvCxnSpPr>
          <p:cNvPr id="49" name="Google Shape;550;p42"/>
          <p:cNvCxnSpPr/>
          <p:nvPr/>
        </p:nvCxnSpPr>
        <p:spPr>
          <a:xfrm>
            <a:off x="6587760" y="4279187"/>
            <a:ext cx="564926" cy="0"/>
          </a:xfrm>
          <a:prstGeom prst="straightConnector1">
            <a:avLst/>
          </a:prstGeom>
          <a:noFill/>
          <a:ln w="9525" cap="flat" cmpd="sng">
            <a:solidFill>
              <a:schemeClr val="accent5"/>
            </a:solidFill>
            <a:prstDash val="solid"/>
            <a:round/>
            <a:headEnd type="oval" w="med" len="med"/>
            <a:tailEnd type="oval" w="med" len="med"/>
          </a:ln>
        </p:spPr>
      </p:cxnSp>
      <p:cxnSp>
        <p:nvCxnSpPr>
          <p:cNvPr id="54" name="Google Shape;550;p42"/>
          <p:cNvCxnSpPr/>
          <p:nvPr/>
        </p:nvCxnSpPr>
        <p:spPr>
          <a:xfrm>
            <a:off x="4662195" y="4376287"/>
            <a:ext cx="900408" cy="0"/>
          </a:xfrm>
          <a:prstGeom prst="straightConnector1">
            <a:avLst/>
          </a:prstGeom>
          <a:noFill/>
          <a:ln w="9525" cap="flat" cmpd="sng">
            <a:solidFill>
              <a:schemeClr val="accent5"/>
            </a:solidFill>
            <a:prstDash val="solid"/>
            <a:round/>
            <a:headEnd type="oval" w="med" len="med"/>
            <a:tailEnd type="oval" w="med" len="med"/>
          </a:ln>
        </p:spPr>
      </p:cxnSp>
      <p:cxnSp>
        <p:nvCxnSpPr>
          <p:cNvPr id="59" name="Google Shape;550;p42"/>
          <p:cNvCxnSpPr/>
          <p:nvPr/>
        </p:nvCxnSpPr>
        <p:spPr>
          <a:xfrm>
            <a:off x="2823804" y="3168608"/>
            <a:ext cx="900408" cy="0"/>
          </a:xfrm>
          <a:prstGeom prst="straightConnector1">
            <a:avLst/>
          </a:prstGeom>
          <a:noFill/>
          <a:ln w="9525" cap="flat" cmpd="sng">
            <a:solidFill>
              <a:schemeClr val="accent5"/>
            </a:solidFill>
            <a:prstDash val="solid"/>
            <a:round/>
            <a:headEnd type="oval" w="med" len="med"/>
            <a:tailEnd type="oval" w="med" len="med"/>
          </a:ln>
        </p:spPr>
      </p:cxnSp>
      <p:cxnSp>
        <p:nvCxnSpPr>
          <p:cNvPr id="64" name="Google Shape;550;p42"/>
          <p:cNvCxnSpPr>
            <a:stCxn id="85" idx="3"/>
          </p:cNvCxnSpPr>
          <p:nvPr/>
        </p:nvCxnSpPr>
        <p:spPr>
          <a:xfrm flipV="1">
            <a:off x="1620227" y="1308351"/>
            <a:ext cx="836788" cy="4964"/>
          </a:xfrm>
          <a:prstGeom prst="straightConnector1">
            <a:avLst/>
          </a:prstGeom>
          <a:noFill/>
          <a:ln w="9525" cap="flat" cmpd="sng">
            <a:solidFill>
              <a:schemeClr val="accent5"/>
            </a:solidFill>
            <a:prstDash val="solid"/>
            <a:round/>
            <a:headEnd type="oval" w="med" len="med"/>
            <a:tailEnd type="oval" w="med" len="med"/>
          </a:ln>
        </p:spPr>
      </p:cxnSp>
      <p:cxnSp>
        <p:nvCxnSpPr>
          <p:cNvPr id="67" name="Google Shape;550;p42"/>
          <p:cNvCxnSpPr/>
          <p:nvPr/>
        </p:nvCxnSpPr>
        <p:spPr>
          <a:xfrm>
            <a:off x="5422005" y="3823086"/>
            <a:ext cx="728859" cy="2053"/>
          </a:xfrm>
          <a:prstGeom prst="straightConnector1">
            <a:avLst/>
          </a:prstGeom>
          <a:noFill/>
          <a:ln w="9525" cap="flat" cmpd="sng">
            <a:solidFill>
              <a:schemeClr val="accent5"/>
            </a:solidFill>
            <a:prstDash val="solid"/>
            <a:round/>
            <a:headEnd type="oval" w="med" len="med"/>
            <a:tailEnd type="oval" w="med" len="med"/>
          </a:ln>
        </p:spPr>
      </p:cxnSp>
      <p:cxnSp>
        <p:nvCxnSpPr>
          <p:cNvPr id="77" name="Google Shape;550;p42"/>
          <p:cNvCxnSpPr/>
          <p:nvPr/>
        </p:nvCxnSpPr>
        <p:spPr>
          <a:xfrm flipV="1">
            <a:off x="1892973" y="2438772"/>
            <a:ext cx="1272220" cy="21896"/>
          </a:xfrm>
          <a:prstGeom prst="straightConnector1">
            <a:avLst/>
          </a:prstGeom>
          <a:noFill/>
          <a:ln w="9525" cap="flat" cmpd="sng">
            <a:solidFill>
              <a:schemeClr val="accent5"/>
            </a:solidFill>
            <a:prstDash val="solid"/>
            <a:round/>
            <a:headEnd type="oval" w="med" len="med"/>
            <a:tailEnd type="oval" w="med" len="med"/>
          </a:ln>
        </p:spPr>
      </p:cxnSp>
      <p:sp>
        <p:nvSpPr>
          <p:cNvPr id="78" name="Google Shape;543;p42"/>
          <p:cNvSpPr txBox="1"/>
          <p:nvPr/>
        </p:nvSpPr>
        <p:spPr>
          <a:xfrm>
            <a:off x="5422005" y="1291894"/>
            <a:ext cx="1827288" cy="344100"/>
          </a:xfrm>
          <a:prstGeom prst="rect">
            <a:avLst/>
          </a:prstGeom>
          <a:noFill/>
          <a:ln>
            <a:noFill/>
          </a:ln>
        </p:spPr>
        <p:txBody>
          <a:bodyPr spcFirstLastPara="1" wrap="square" lIns="0" tIns="0" rIns="0" bIns="0" anchor="ctr" anchorCtr="0">
            <a:noAutofit/>
          </a:bodyPr>
          <a:lstStyle/>
          <a:p>
            <a:pPr lvl="0"/>
            <a:r>
              <a:rPr lang="es-MX" sz="1000" dirty="0">
                <a:solidFill>
                  <a:schemeClr val="dk1"/>
                </a:solidFill>
                <a:latin typeface="IBM Plex Sans Condensed"/>
                <a:ea typeface="IBM Plex Sans Condensed"/>
                <a:cs typeface="IBM Plex Sans Condensed"/>
                <a:sym typeface="IBM Plex Sans Condensed"/>
              </a:rPr>
              <a:t>Secretaría de la Función Pública del Estado de Chihuahua</a:t>
            </a:r>
          </a:p>
        </p:txBody>
      </p:sp>
      <p:sp>
        <p:nvSpPr>
          <p:cNvPr id="80" name="Google Shape;543;p42"/>
          <p:cNvSpPr txBox="1"/>
          <p:nvPr/>
        </p:nvSpPr>
        <p:spPr>
          <a:xfrm>
            <a:off x="6211523" y="2142813"/>
            <a:ext cx="2266170" cy="344100"/>
          </a:xfrm>
          <a:prstGeom prst="rect">
            <a:avLst/>
          </a:prstGeom>
          <a:noFill/>
          <a:ln>
            <a:noFill/>
          </a:ln>
        </p:spPr>
        <p:txBody>
          <a:bodyPr spcFirstLastPara="1" wrap="square" lIns="0" tIns="0" rIns="0" bIns="0" anchor="ctr" anchorCtr="0">
            <a:noAutofit/>
          </a:bodyPr>
          <a:lstStyle/>
          <a:p>
            <a:pPr lvl="0"/>
            <a:r>
              <a:rPr lang="es-MX" sz="1000" dirty="0">
                <a:solidFill>
                  <a:schemeClr val="dk1"/>
                </a:solidFill>
                <a:latin typeface="IBM Plex Sans Condensed"/>
                <a:ea typeface="IBM Plex Sans Condensed"/>
                <a:cs typeface="IBM Plex Sans Condensed"/>
                <a:sym typeface="IBM Plex Sans Condensed"/>
              </a:rPr>
              <a:t>Contraloría y Transparencia Gubernamental del Gobierno del Estado de Nuevo León</a:t>
            </a:r>
          </a:p>
        </p:txBody>
      </p:sp>
      <p:sp>
        <p:nvSpPr>
          <p:cNvPr id="81" name="Google Shape;543;p42"/>
          <p:cNvSpPr txBox="1"/>
          <p:nvPr/>
        </p:nvSpPr>
        <p:spPr>
          <a:xfrm>
            <a:off x="331258" y="2301371"/>
            <a:ext cx="1501701" cy="430089"/>
          </a:xfrm>
          <a:prstGeom prst="rect">
            <a:avLst/>
          </a:prstGeom>
          <a:noFill/>
          <a:ln>
            <a:noFill/>
          </a:ln>
        </p:spPr>
        <p:txBody>
          <a:bodyPr spcFirstLastPara="1" wrap="square" lIns="0" tIns="0" rIns="0" bIns="0" anchor="ctr" anchorCtr="0">
            <a:noAutofit/>
          </a:bodyPr>
          <a:lstStyle/>
          <a:p>
            <a:pPr lvl="0"/>
            <a:r>
              <a:rPr lang="es-MX" sz="1000" dirty="0">
                <a:solidFill>
                  <a:schemeClr val="dk1"/>
                </a:solidFill>
                <a:latin typeface="IBM Plex Sans Condensed"/>
                <a:ea typeface="IBM Plex Sans Condensed"/>
                <a:cs typeface="IBM Plex Sans Condensed"/>
                <a:sym typeface="IBM Plex Sans Condensed"/>
              </a:rPr>
              <a:t>Secretaría de Transparencia y Rendición de Cuentas del Estado de Sinaloa</a:t>
            </a:r>
          </a:p>
        </p:txBody>
      </p:sp>
      <p:sp>
        <p:nvSpPr>
          <p:cNvPr id="72" name="Google Shape;543;p42"/>
          <p:cNvSpPr txBox="1"/>
          <p:nvPr/>
        </p:nvSpPr>
        <p:spPr>
          <a:xfrm>
            <a:off x="5608493" y="3411072"/>
            <a:ext cx="1242260" cy="344100"/>
          </a:xfrm>
          <a:prstGeom prst="rect">
            <a:avLst/>
          </a:prstGeom>
          <a:noFill/>
          <a:ln>
            <a:noFill/>
          </a:ln>
        </p:spPr>
        <p:txBody>
          <a:bodyPr spcFirstLastPara="1" wrap="square" lIns="0" tIns="0" rIns="0" bIns="0" anchor="ctr" anchorCtr="0">
            <a:noAutofit/>
          </a:bodyPr>
          <a:lstStyle/>
          <a:p>
            <a:pPr lvl="0"/>
            <a:endParaRPr sz="1000" dirty="0">
              <a:solidFill>
                <a:schemeClr val="dk1"/>
              </a:solidFill>
              <a:latin typeface="IBM Plex Sans Condensed"/>
              <a:ea typeface="IBM Plex Sans Condensed"/>
              <a:cs typeface="IBM Plex Sans Condensed"/>
              <a:sym typeface="IBM Plex Sans Condensed"/>
            </a:endParaRPr>
          </a:p>
        </p:txBody>
      </p:sp>
      <p:sp>
        <p:nvSpPr>
          <p:cNvPr id="74" name="Google Shape;543;p42"/>
          <p:cNvSpPr txBox="1"/>
          <p:nvPr/>
        </p:nvSpPr>
        <p:spPr>
          <a:xfrm>
            <a:off x="6037066" y="2868601"/>
            <a:ext cx="1579592" cy="344100"/>
          </a:xfrm>
          <a:prstGeom prst="rect">
            <a:avLst/>
          </a:prstGeom>
          <a:noFill/>
          <a:ln>
            <a:noFill/>
          </a:ln>
        </p:spPr>
        <p:txBody>
          <a:bodyPr spcFirstLastPara="1" wrap="square" lIns="0" tIns="0" rIns="0" bIns="0" anchor="ctr" anchorCtr="0">
            <a:noAutofit/>
          </a:bodyPr>
          <a:lstStyle/>
          <a:p>
            <a:pPr lvl="0"/>
            <a:r>
              <a:rPr lang="es-MX" sz="1000" dirty="0">
                <a:solidFill>
                  <a:schemeClr val="dk1"/>
                </a:solidFill>
                <a:latin typeface="IBM Plex Sans Condensed"/>
                <a:ea typeface="IBM Plex Sans Condensed"/>
                <a:cs typeface="IBM Plex Sans Condensed"/>
                <a:sym typeface="IBM Plex Sans Condensed"/>
              </a:rPr>
              <a:t>Contraloría General del Estado de San Luis Potosí</a:t>
            </a:r>
          </a:p>
        </p:txBody>
      </p:sp>
      <p:sp>
        <p:nvSpPr>
          <p:cNvPr id="76" name="Google Shape;543;p42"/>
          <p:cNvSpPr txBox="1"/>
          <p:nvPr/>
        </p:nvSpPr>
        <p:spPr>
          <a:xfrm>
            <a:off x="7805413" y="3455847"/>
            <a:ext cx="1203908" cy="395434"/>
          </a:xfrm>
          <a:prstGeom prst="rect">
            <a:avLst/>
          </a:prstGeom>
          <a:noFill/>
          <a:ln>
            <a:noFill/>
          </a:ln>
        </p:spPr>
        <p:txBody>
          <a:bodyPr spcFirstLastPara="1" wrap="square" lIns="0" tIns="0" rIns="0" bIns="0" anchor="ctr" anchorCtr="0">
            <a:noAutofit/>
          </a:bodyPr>
          <a:lstStyle/>
          <a:p>
            <a:pPr lvl="0"/>
            <a:r>
              <a:rPr lang="es-MX" sz="1000" dirty="0">
                <a:solidFill>
                  <a:schemeClr val="dk1"/>
                </a:solidFill>
                <a:latin typeface="IBM Plex Sans Condensed"/>
                <a:ea typeface="IBM Plex Sans Condensed"/>
                <a:cs typeface="IBM Plex Sans Condensed"/>
                <a:sym typeface="IBM Plex Sans Condensed"/>
              </a:rPr>
              <a:t>Secretaría de la Contraloría General del Estado de Yucatán</a:t>
            </a:r>
          </a:p>
        </p:txBody>
      </p:sp>
      <p:sp>
        <p:nvSpPr>
          <p:cNvPr id="84" name="Google Shape;543;p42"/>
          <p:cNvSpPr txBox="1"/>
          <p:nvPr/>
        </p:nvSpPr>
        <p:spPr>
          <a:xfrm>
            <a:off x="7249293" y="4115475"/>
            <a:ext cx="1579592" cy="496500"/>
          </a:xfrm>
          <a:prstGeom prst="rect">
            <a:avLst/>
          </a:prstGeom>
          <a:noFill/>
          <a:ln>
            <a:noFill/>
          </a:ln>
        </p:spPr>
        <p:txBody>
          <a:bodyPr spcFirstLastPara="1" wrap="square" lIns="0" tIns="0" rIns="0" bIns="0" anchor="ctr" anchorCtr="0">
            <a:noAutofit/>
          </a:bodyPr>
          <a:lstStyle/>
          <a:p>
            <a:pPr lvl="0"/>
            <a:r>
              <a:rPr lang="es-MX" sz="1000" dirty="0">
                <a:solidFill>
                  <a:schemeClr val="dk1"/>
                </a:solidFill>
                <a:latin typeface="IBM Plex Sans Condensed"/>
                <a:ea typeface="IBM Plex Sans Condensed"/>
                <a:cs typeface="IBM Plex Sans Condensed"/>
                <a:sym typeface="IBM Plex Sans Condensed"/>
              </a:rPr>
              <a:t>Secretaría de la Honestidad y Función Pública del Gobierno del Estado de Chiapas</a:t>
            </a:r>
          </a:p>
        </p:txBody>
      </p:sp>
      <p:sp>
        <p:nvSpPr>
          <p:cNvPr id="85" name="Google Shape;543;p42"/>
          <p:cNvSpPr txBox="1"/>
          <p:nvPr/>
        </p:nvSpPr>
        <p:spPr>
          <a:xfrm>
            <a:off x="40635" y="1141265"/>
            <a:ext cx="1579592" cy="344100"/>
          </a:xfrm>
          <a:prstGeom prst="rect">
            <a:avLst/>
          </a:prstGeom>
          <a:noFill/>
          <a:ln>
            <a:noFill/>
          </a:ln>
        </p:spPr>
        <p:txBody>
          <a:bodyPr spcFirstLastPara="1" wrap="square" lIns="0" tIns="0" rIns="0" bIns="0" anchor="ctr" anchorCtr="0">
            <a:noAutofit/>
          </a:bodyPr>
          <a:lstStyle/>
          <a:p>
            <a:pPr lvl="0"/>
            <a:r>
              <a:rPr lang="es-MX" sz="1000" dirty="0">
                <a:solidFill>
                  <a:schemeClr val="dk1"/>
                </a:solidFill>
                <a:latin typeface="IBM Plex Sans Condensed"/>
                <a:ea typeface="IBM Plex Sans Condensed"/>
                <a:cs typeface="IBM Plex Sans Condensed"/>
                <a:sym typeface="IBM Plex Sans Condensed"/>
              </a:rPr>
              <a:t>Secretaría de la Contraloría General del Estado de Sonora</a:t>
            </a:r>
          </a:p>
        </p:txBody>
      </p:sp>
      <p:sp>
        <p:nvSpPr>
          <p:cNvPr id="86" name="Google Shape;543;p42"/>
          <p:cNvSpPr txBox="1"/>
          <p:nvPr/>
        </p:nvSpPr>
        <p:spPr>
          <a:xfrm>
            <a:off x="1431850" y="3011563"/>
            <a:ext cx="1326059" cy="344100"/>
          </a:xfrm>
          <a:prstGeom prst="rect">
            <a:avLst/>
          </a:prstGeom>
          <a:noFill/>
          <a:ln>
            <a:noFill/>
          </a:ln>
        </p:spPr>
        <p:txBody>
          <a:bodyPr spcFirstLastPara="1" wrap="square" lIns="0" tIns="0" rIns="0" bIns="0" anchor="ctr" anchorCtr="0">
            <a:noAutofit/>
          </a:bodyPr>
          <a:lstStyle/>
          <a:p>
            <a:pPr lvl="0"/>
            <a:r>
              <a:rPr lang="es-MX" sz="1000" dirty="0">
                <a:solidFill>
                  <a:schemeClr val="dk1"/>
                </a:solidFill>
                <a:latin typeface="IBM Plex Sans Condensed"/>
                <a:ea typeface="IBM Plex Sans Condensed"/>
                <a:cs typeface="IBM Plex Sans Condensed"/>
                <a:sym typeface="IBM Plex Sans Condensed"/>
              </a:rPr>
              <a:t>Contraloría del Estado de Jalisco</a:t>
            </a:r>
          </a:p>
        </p:txBody>
      </p:sp>
      <p:sp>
        <p:nvSpPr>
          <p:cNvPr id="88" name="Google Shape;543;p42"/>
          <p:cNvSpPr txBox="1"/>
          <p:nvPr/>
        </p:nvSpPr>
        <p:spPr>
          <a:xfrm>
            <a:off x="2849935" y="4267875"/>
            <a:ext cx="2067650" cy="344100"/>
          </a:xfrm>
          <a:prstGeom prst="rect">
            <a:avLst/>
          </a:prstGeom>
          <a:noFill/>
          <a:ln>
            <a:noFill/>
          </a:ln>
        </p:spPr>
        <p:txBody>
          <a:bodyPr spcFirstLastPara="1" wrap="square" lIns="0" tIns="0" rIns="0" bIns="0" anchor="ctr" anchorCtr="0">
            <a:noAutofit/>
          </a:bodyPr>
          <a:lstStyle/>
          <a:p>
            <a:pPr lvl="0"/>
            <a:r>
              <a:rPr lang="es-MX" sz="1000" dirty="0">
                <a:solidFill>
                  <a:schemeClr val="dk1"/>
                </a:solidFill>
                <a:latin typeface="IBM Plex Sans Condensed"/>
                <a:ea typeface="IBM Plex Sans Condensed"/>
                <a:cs typeface="IBM Plex Sans Condensed"/>
                <a:sym typeface="IBM Plex Sans Condensed"/>
              </a:rPr>
              <a:t>Secretaría de la Contraloría y Transparencia Gubernamental del Estado de Oaxaca</a:t>
            </a:r>
          </a:p>
        </p:txBody>
      </p:sp>
      <p:cxnSp>
        <p:nvCxnSpPr>
          <p:cNvPr id="89" name="Google Shape;550;p42"/>
          <p:cNvCxnSpPr/>
          <p:nvPr/>
        </p:nvCxnSpPr>
        <p:spPr>
          <a:xfrm>
            <a:off x="3328416" y="3755172"/>
            <a:ext cx="1700006" cy="8910"/>
          </a:xfrm>
          <a:prstGeom prst="straightConnector1">
            <a:avLst/>
          </a:prstGeom>
          <a:noFill/>
          <a:ln w="9525" cap="flat" cmpd="sng">
            <a:solidFill>
              <a:schemeClr val="accent5"/>
            </a:solidFill>
            <a:prstDash val="solid"/>
            <a:round/>
            <a:headEnd type="oval" w="med" len="med"/>
            <a:tailEnd type="oval" w="med" len="med"/>
          </a:ln>
        </p:spPr>
      </p:cxnSp>
      <p:sp>
        <p:nvSpPr>
          <p:cNvPr id="90" name="Google Shape;543;p42"/>
          <p:cNvSpPr txBox="1"/>
          <p:nvPr/>
        </p:nvSpPr>
        <p:spPr>
          <a:xfrm>
            <a:off x="1842970" y="3613199"/>
            <a:ext cx="1556431" cy="344100"/>
          </a:xfrm>
          <a:prstGeom prst="rect">
            <a:avLst/>
          </a:prstGeom>
          <a:noFill/>
          <a:ln>
            <a:noFill/>
          </a:ln>
        </p:spPr>
        <p:txBody>
          <a:bodyPr spcFirstLastPara="1" wrap="square" lIns="0" tIns="0" rIns="0" bIns="0" anchor="ctr" anchorCtr="0">
            <a:noAutofit/>
          </a:bodyPr>
          <a:lstStyle/>
          <a:p>
            <a:pPr lvl="0"/>
            <a:r>
              <a:rPr lang="es-MX" sz="1000" dirty="0">
                <a:solidFill>
                  <a:schemeClr val="dk1"/>
                </a:solidFill>
                <a:latin typeface="IBM Plex Sans Condensed"/>
                <a:ea typeface="IBM Plex Sans Condensed"/>
                <a:cs typeface="IBM Plex Sans Condensed"/>
                <a:sym typeface="IBM Plex Sans Condensed"/>
              </a:rPr>
              <a:t>Secretaría de la Contraloría General de la Ciudad de México</a:t>
            </a:r>
          </a:p>
        </p:txBody>
      </p:sp>
      <p:sp>
        <p:nvSpPr>
          <p:cNvPr id="6" name="AutoShape 2" descr="Secretaría de la Contraloría General del Estado de Sono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AutoShape 4" descr="Secretaría de la contraloría Genera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8" name="AutoShape 6" descr="Secretaría de la Contraloría General del Estado de Sonora - Home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9" name="AutoShape 8" descr="Secretaría de la Contraloría General del Estado de Sonora - Home | Faceboo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1" name="AutoShape 10" descr="Secretaría de la Contraloría General del Estado de Sonora - Home | Faceboo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5" name="AutoShape 12" descr="Secretaría de la Contraloría General del Estado de Sonora - Home | Faceboo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38" name="Picture 14" descr="Secretaría de la Contraloría General del Estado de Sonora | Government  Organization | Hermosill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7968" y="1379538"/>
            <a:ext cx="470306" cy="367900"/>
          </a:xfrm>
          <a:prstGeom prst="rect">
            <a:avLst/>
          </a:prstGeom>
          <a:noFill/>
          <a:extLst>
            <a:ext uri="{909E8E84-426E-40DD-AFC4-6F175D3DCCD1}">
              <a14:hiddenFill xmlns:a14="http://schemas.microsoft.com/office/drawing/2010/main">
                <a:solidFill>
                  <a:srgbClr val="FFFFFF"/>
                </a:solidFill>
              </a14:hiddenFill>
            </a:ext>
          </a:extLst>
        </p:spPr>
      </p:pic>
      <p:sp>
        <p:nvSpPr>
          <p:cNvPr id="57" name="AutoShape 16" descr="Secretaría de la Función Pública Chihuahua - Home | Facebook"/>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0" name="AutoShape 18" descr="Secretaría de la Función Pública Chihuahua - Home | Facebook"/>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096" name="AutoShape 20" descr="Secretaría de la Función Pública Chihuahua - Home | Facebook"/>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46" name="Picture 22" descr="Secretaría de la Función Pública Chihuahua - Home | Facebook"/>
          <p:cNvPicPr>
            <a:picLocks noChangeAspect="1" noChangeArrowheads="1"/>
          </p:cNvPicPr>
          <p:nvPr/>
        </p:nvPicPr>
        <p:blipFill rotWithShape="1">
          <a:blip r:embed="rId6">
            <a:extLst>
              <a:ext uri="{28A0092B-C50C-407E-A947-70E740481C1C}">
                <a14:useLocalDpi xmlns:a14="http://schemas.microsoft.com/office/drawing/2010/main" val="0"/>
              </a:ext>
            </a:extLst>
          </a:blip>
          <a:srcRect l="13097" t="36321" r="14142" b="37030"/>
          <a:stretch/>
        </p:blipFill>
        <p:spPr bwMode="auto">
          <a:xfrm>
            <a:off x="3389035" y="1541533"/>
            <a:ext cx="559019" cy="368685"/>
          </a:xfrm>
          <a:prstGeom prst="rect">
            <a:avLst/>
          </a:prstGeom>
          <a:noFill/>
          <a:extLst>
            <a:ext uri="{909E8E84-426E-40DD-AFC4-6F175D3DCCD1}">
              <a14:hiddenFill xmlns:a14="http://schemas.microsoft.com/office/drawing/2010/main">
                <a:solidFill>
                  <a:srgbClr val="FFFFFF"/>
                </a:solidFill>
              </a14:hiddenFill>
            </a:ext>
          </a:extLst>
        </p:spPr>
      </p:pic>
      <p:sp>
        <p:nvSpPr>
          <p:cNvPr id="4097" name="AutoShape 24" descr="SEA Nuevo León – Secretaría Ejecutiva del Sistema Estatal Anticorrupción"/>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099" name="AutoShape 28" descr="Contraloría Nuevo León added a... - Contraloría Nuevo León"/>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00" name="AutoShape 30" descr="Contraloría Nuevo León added a... - Contraloría Nuevo León"/>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01" name="AutoShape 32" descr="Contraloría Nuevo León added a... - Contraloría Nuevo León"/>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02" name="AutoShape 34" descr="RECURSO DE REVISIÓN CONTRALORÍA Y TRANSPARENCIA GUBERNAMENTAL; y, R E S U L  T A N D O: CONTRALORÍA Y TRANSPARENCIA GUBERNAMEN"/>
          <p:cNvSpPr>
            <a:spLocks noChangeAspect="1" noChangeArrowheads="1"/>
          </p:cNvSpPr>
          <p:nvPr/>
        </p:nvSpPr>
        <p:spPr bwMode="auto">
          <a:xfrm>
            <a:off x="2136775" y="183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03" name="AutoShape 36" descr="Contraloría Nuevo León added a... - Contraloría Nuevo León"/>
          <p:cNvSpPr>
            <a:spLocks noChangeAspect="1" noChangeArrowheads="1"/>
          </p:cNvSpPr>
          <p:nvPr/>
        </p:nvSpPr>
        <p:spPr bwMode="auto">
          <a:xfrm>
            <a:off x="2289175" y="19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04" name="AutoShape 38" descr="Contraloría Nuevo León added a... - Contraloría Nuevo León"/>
          <p:cNvSpPr>
            <a:spLocks noChangeAspect="1" noChangeArrowheads="1"/>
          </p:cNvSpPr>
          <p:nvPr/>
        </p:nvSpPr>
        <p:spPr bwMode="auto">
          <a:xfrm>
            <a:off x="2441575" y="214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64" name="Picture 40" descr="SEA Nuevo León – Secretaría Ejecutiva del Sistema Estatal Anticorrupción"/>
          <p:cNvPicPr>
            <a:picLocks noChangeAspect="1" noChangeArrowheads="1"/>
          </p:cNvPicPr>
          <p:nvPr/>
        </p:nvPicPr>
        <p:blipFill>
          <a:blip r:embed="rId7">
            <a:extLst>
              <a:ext uri="{BEBA8EAE-BF5A-486C-A8C5-ECC9F3942E4B}">
                <a14:imgProps xmlns:a14="http://schemas.microsoft.com/office/drawing/2010/main">
                  <a14:imgLayer r:embed="rId8">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5431278" y="1880434"/>
            <a:ext cx="659230" cy="448157"/>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Transparenc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8727" y="2037818"/>
            <a:ext cx="760284" cy="379160"/>
          </a:xfrm>
          <a:prstGeom prst="rect">
            <a:avLst/>
          </a:prstGeom>
          <a:noFill/>
          <a:extLst>
            <a:ext uri="{909E8E84-426E-40DD-AFC4-6F175D3DCCD1}">
              <a14:hiddenFill xmlns:a14="http://schemas.microsoft.com/office/drawing/2010/main">
                <a:solidFill>
                  <a:srgbClr val="FFFFFF"/>
                </a:solidFill>
              </a14:hiddenFill>
            </a:ext>
          </a:extLst>
        </p:spPr>
      </p:pic>
      <p:sp>
        <p:nvSpPr>
          <p:cNvPr id="4105" name="AutoShape 44" descr="Directorio"/>
          <p:cNvSpPr>
            <a:spLocks noChangeAspect="1" noChangeArrowheads="1"/>
          </p:cNvSpPr>
          <p:nvPr/>
        </p:nvSpPr>
        <p:spPr bwMode="auto">
          <a:xfrm>
            <a:off x="2593975" y="229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06" name="AutoShape 46" descr="Directorio"/>
          <p:cNvSpPr>
            <a:spLocks noChangeAspect="1" noChangeArrowheads="1"/>
          </p:cNvSpPr>
          <p:nvPr/>
        </p:nvSpPr>
        <p:spPr bwMode="auto">
          <a:xfrm>
            <a:off x="2746375" y="244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07" name="AutoShape 48" descr="Contraloría General... - Contraloría General del Estado SLP"/>
          <p:cNvSpPr>
            <a:spLocks noChangeAspect="1" noChangeArrowheads="1"/>
          </p:cNvSpPr>
          <p:nvPr/>
        </p:nvSpPr>
        <p:spPr bwMode="auto">
          <a:xfrm>
            <a:off x="2898775" y="259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08" name="AutoShape 50" descr="Contraloría General... - Contraloría General del Estado SLP"/>
          <p:cNvSpPr>
            <a:spLocks noChangeAspect="1" noChangeArrowheads="1"/>
          </p:cNvSpPr>
          <p:nvPr/>
        </p:nvSpPr>
        <p:spPr bwMode="auto">
          <a:xfrm>
            <a:off x="3051175" y="275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09" name="AutoShape 52" descr="Contraloría General del Estado SLP - Posts | Facebook"/>
          <p:cNvSpPr>
            <a:spLocks noChangeAspect="1" noChangeArrowheads="1"/>
          </p:cNvSpPr>
          <p:nvPr/>
        </p:nvSpPr>
        <p:spPr bwMode="auto">
          <a:xfrm>
            <a:off x="3203575" y="290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10" name="AutoShape 54" descr="Contraloría General del Estado SLP - Posts | Facebook"/>
          <p:cNvSpPr>
            <a:spLocks noChangeAspect="1" noChangeArrowheads="1"/>
          </p:cNvSpPr>
          <p:nvPr/>
        </p:nvSpPr>
        <p:spPr bwMode="auto">
          <a:xfrm>
            <a:off x="3355975" y="305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11" name="AutoShape 56" descr="Contraloría General... - Contraloría General del Estado SLP"/>
          <p:cNvSpPr>
            <a:spLocks noChangeAspect="1" noChangeArrowheads="1"/>
          </p:cNvSpPr>
          <p:nvPr/>
        </p:nvSpPr>
        <p:spPr bwMode="auto">
          <a:xfrm>
            <a:off x="3508375" y="320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12" name="AutoShape 58" descr="Directorio"/>
          <p:cNvSpPr>
            <a:spLocks noChangeAspect="1" noChangeArrowheads="1"/>
          </p:cNvSpPr>
          <p:nvPr/>
        </p:nvSpPr>
        <p:spPr bwMode="auto">
          <a:xfrm>
            <a:off x="3660775" y="336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13" name="AutoShape 60" descr="Contraloría General del Estado SLP - Home | Facebook"/>
          <p:cNvSpPr>
            <a:spLocks noChangeAspect="1" noChangeArrowheads="1"/>
          </p:cNvSpPr>
          <p:nvPr/>
        </p:nvSpPr>
        <p:spPr bwMode="auto">
          <a:xfrm>
            <a:off x="3813175" y="351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86" name="Picture 62" descr="Logo Contraloría"/>
          <p:cNvPicPr>
            <a:picLocks noChangeAspect="1" noChangeArrowheads="1"/>
          </p:cNvPicPr>
          <p:nvPr/>
        </p:nvPicPr>
        <p:blipFill rotWithShape="1">
          <a:blip r:embed="rId10">
            <a:extLst>
              <a:ext uri="{28A0092B-C50C-407E-A947-70E740481C1C}">
                <a14:useLocalDpi xmlns:a14="http://schemas.microsoft.com/office/drawing/2010/main" val="0"/>
              </a:ext>
            </a:extLst>
          </a:blip>
          <a:srcRect t="13308" b="18345"/>
          <a:stretch/>
        </p:blipFill>
        <p:spPr bwMode="auto">
          <a:xfrm>
            <a:off x="4796962" y="2707989"/>
            <a:ext cx="625043" cy="321224"/>
          </a:xfrm>
          <a:prstGeom prst="rect">
            <a:avLst/>
          </a:prstGeom>
          <a:noFill/>
          <a:extLst>
            <a:ext uri="{909E8E84-426E-40DD-AFC4-6F175D3DCCD1}">
              <a14:hiddenFill xmlns:a14="http://schemas.microsoft.com/office/drawing/2010/main">
                <a:solidFill>
                  <a:srgbClr val="FFFFFF"/>
                </a:solidFill>
              </a14:hiddenFill>
            </a:ext>
          </a:extLst>
        </p:spPr>
      </p:pic>
      <p:sp>
        <p:nvSpPr>
          <p:cNvPr id="4114" name="AutoShape 64" descr="Reinician los trabajos del Sistema Estatal de Fiscalización de Jalisco |  Gobierno del Estado de Jalisco"/>
          <p:cNvSpPr>
            <a:spLocks noChangeAspect="1" noChangeArrowheads="1"/>
          </p:cNvSpPr>
          <p:nvPr/>
        </p:nvSpPr>
        <p:spPr bwMode="auto">
          <a:xfrm>
            <a:off x="3965575" y="366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90" name="Picture 66" descr="Reinician los trabajos del Sistema Estatal de Fiscalización de Jalisco |  Gobierno del Estado de Jalisc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7242" y="2810410"/>
            <a:ext cx="589730" cy="341561"/>
          </a:xfrm>
          <a:prstGeom prst="rect">
            <a:avLst/>
          </a:prstGeom>
          <a:noFill/>
          <a:extLst>
            <a:ext uri="{909E8E84-426E-40DD-AFC4-6F175D3DCCD1}">
              <a14:hiddenFill xmlns:a14="http://schemas.microsoft.com/office/drawing/2010/main">
                <a:solidFill>
                  <a:srgbClr val="FFFFFF"/>
                </a:solidFill>
              </a14:hiddenFill>
            </a:ext>
          </a:extLst>
        </p:spPr>
      </p:pic>
      <p:sp>
        <p:nvSpPr>
          <p:cNvPr id="4115" name="AutoShape 68" descr="Secretaría de la Contraloría General de la Ciudad de México"/>
          <p:cNvSpPr>
            <a:spLocks noChangeAspect="1" noChangeArrowheads="1"/>
          </p:cNvSpPr>
          <p:nvPr/>
        </p:nvSpPr>
        <p:spPr bwMode="auto">
          <a:xfrm>
            <a:off x="4117975" y="381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94" name="Picture 70" descr="Secretaría de la Contraloría General de la Ciudad de Méxic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80702" y="3562302"/>
            <a:ext cx="634003" cy="338729"/>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En mayo inicia proceso para realizar las declaraciones patrimoniales y de  intereses a funcionarios públicos: SCTG – Secretaría de Contraloría y Transparencia  Gubernamenta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59657" y="4435053"/>
            <a:ext cx="608389" cy="387123"/>
          </a:xfrm>
          <a:prstGeom prst="rect">
            <a:avLst/>
          </a:prstGeom>
          <a:noFill/>
          <a:extLst>
            <a:ext uri="{909E8E84-426E-40DD-AFC4-6F175D3DCCD1}">
              <a14:hiddenFill xmlns:a14="http://schemas.microsoft.com/office/drawing/2010/main">
                <a:solidFill>
                  <a:srgbClr val="FFFFFF"/>
                </a:solidFill>
              </a14:hiddenFill>
            </a:ext>
          </a:extLst>
        </p:spPr>
      </p:pic>
      <p:sp>
        <p:nvSpPr>
          <p:cNvPr id="4116" name="AutoShape 74" descr="Portal de Gobierno"/>
          <p:cNvSpPr>
            <a:spLocks noChangeAspect="1" noChangeArrowheads="1"/>
          </p:cNvSpPr>
          <p:nvPr/>
        </p:nvSpPr>
        <p:spPr bwMode="auto">
          <a:xfrm>
            <a:off x="4270375" y="397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17" name="AutoShape 76" descr="Portal de Gobierno"/>
          <p:cNvSpPr>
            <a:spLocks noChangeAspect="1" noChangeArrowheads="1"/>
          </p:cNvSpPr>
          <p:nvPr/>
        </p:nvSpPr>
        <p:spPr bwMode="auto">
          <a:xfrm>
            <a:off x="4422775" y="412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18" name="AutoShape 78" descr="Secretaría de la Honestidad y Función Pública del Estado de Chiapas - Home  | Facebook"/>
          <p:cNvSpPr>
            <a:spLocks noChangeAspect="1" noChangeArrowheads="1"/>
          </p:cNvSpPr>
          <p:nvPr/>
        </p:nvSpPr>
        <p:spPr bwMode="auto">
          <a:xfrm>
            <a:off x="4575175" y="427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19" name="AutoShape 80" descr="Secretaría de la Honestidad y Función Pública del Estado de Chiapas - Home  | Facebook"/>
          <p:cNvSpPr>
            <a:spLocks noChangeAspect="1" noChangeArrowheads="1"/>
          </p:cNvSpPr>
          <p:nvPr/>
        </p:nvSpPr>
        <p:spPr bwMode="auto">
          <a:xfrm>
            <a:off x="4727575" y="442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20" name="AutoShape 82" descr="Portal de Gobierno"/>
          <p:cNvSpPr>
            <a:spLocks noChangeAspect="1" noChangeArrowheads="1"/>
          </p:cNvSpPr>
          <p:nvPr/>
        </p:nvSpPr>
        <p:spPr bwMode="auto">
          <a:xfrm>
            <a:off x="4879975" y="457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21" name="AutoShape 84" descr="Secretaría de la Honestidad y Función Pública del Estado de Chiapas - Home  | Facebook"/>
          <p:cNvSpPr>
            <a:spLocks noChangeAspect="1" noChangeArrowheads="1"/>
          </p:cNvSpPr>
          <p:nvPr/>
        </p:nvSpPr>
        <p:spPr bwMode="auto">
          <a:xfrm>
            <a:off x="5032375" y="473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22" name="AutoShape 86" descr="Secretaría de la Honestidad y Función Pública del Estado de Chiapas - Home  | Facebook"/>
          <p:cNvSpPr>
            <a:spLocks noChangeAspect="1" noChangeArrowheads="1"/>
          </p:cNvSpPr>
          <p:nvPr/>
        </p:nvSpPr>
        <p:spPr bwMode="auto">
          <a:xfrm>
            <a:off x="5184775" y="488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23" name="AutoShape 88" descr="Secretaría de la Honestidad y Función Pública del Estado de Chiapas - Home  | Facebook"/>
          <p:cNvSpPr>
            <a:spLocks noChangeAspect="1" noChangeArrowheads="1"/>
          </p:cNvSpPr>
          <p:nvPr/>
        </p:nvSpPr>
        <p:spPr bwMode="auto">
          <a:xfrm>
            <a:off x="5337175" y="503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24" name="AutoShape 90" descr="Unidad de Transparencia"/>
          <p:cNvSpPr>
            <a:spLocks noChangeAspect="1" noChangeArrowheads="1"/>
          </p:cNvSpPr>
          <p:nvPr/>
        </p:nvSpPr>
        <p:spPr bwMode="auto">
          <a:xfrm>
            <a:off x="5489575" y="518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125" name="AutoShape 92" descr="Unidad de Transparencia"/>
          <p:cNvSpPr>
            <a:spLocks noChangeAspect="1" noChangeArrowheads="1"/>
          </p:cNvSpPr>
          <p:nvPr/>
        </p:nvSpPr>
        <p:spPr bwMode="auto">
          <a:xfrm>
            <a:off x="5641975" y="534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117" name="Picture 93"/>
          <p:cNvPicPr>
            <a:picLocks noChangeAspect="1" noChangeArrowheads="1"/>
          </p:cNvPicPr>
          <p:nvPr/>
        </p:nvPicPr>
        <p:blipFill rotWithShape="1">
          <a:blip r:embed="rId14">
            <a:extLst>
              <a:ext uri="{28A0092B-C50C-407E-A947-70E740481C1C}">
                <a14:useLocalDpi xmlns:a14="http://schemas.microsoft.com/office/drawing/2010/main" val="0"/>
              </a:ext>
            </a:extLst>
          </a:blip>
          <a:srcRect l="65078" t="22273" r="14070" b="62486"/>
          <a:stretch/>
        </p:blipFill>
        <p:spPr bwMode="auto">
          <a:xfrm>
            <a:off x="6587759" y="4376287"/>
            <a:ext cx="550105" cy="323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26" name="AutoShape 95" descr="SECOGEY | Secretaría de la Contraloría General"/>
          <p:cNvSpPr>
            <a:spLocks noChangeAspect="1" noChangeArrowheads="1"/>
          </p:cNvSpPr>
          <p:nvPr/>
        </p:nvSpPr>
        <p:spPr bwMode="auto">
          <a:xfrm>
            <a:off x="5794375" y="549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121" name="Picture 97" descr="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77857" y="2981190"/>
            <a:ext cx="583195" cy="39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664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2" name="Google Shape;212;p25"/>
          <p:cNvSpPr txBox="1">
            <a:spLocks noGrp="1"/>
          </p:cNvSpPr>
          <p:nvPr>
            <p:ph type="subTitle" idx="4294967295"/>
          </p:nvPr>
        </p:nvSpPr>
        <p:spPr>
          <a:xfrm>
            <a:off x="686744" y="0"/>
            <a:ext cx="7432675" cy="535842"/>
          </a:xfrm>
          <a:prstGeom prst="rect">
            <a:avLst/>
          </a:prstGeom>
        </p:spPr>
        <p:txBody>
          <a:bodyPr spcFirstLastPara="1" wrap="square" lIns="0" tIns="0" rIns="0" bIns="0" anchor="t" anchorCtr="0">
            <a:noAutofit/>
          </a:bodyPr>
          <a:lstStyle/>
          <a:p>
            <a:pPr marL="0" lvl="0" indent="0" algn="ctr">
              <a:spcAft>
                <a:spcPts val="800"/>
              </a:spcAft>
              <a:buNone/>
            </a:pPr>
            <a:r>
              <a:rPr lang="es-MX" sz="3200" dirty="0">
                <a:solidFill>
                  <a:schemeClr val="lt1"/>
                </a:solidFill>
                <a:effectLst>
                  <a:outerShdw blurRad="38100" dist="38100" dir="2700000" algn="tl">
                    <a:srgbClr val="000000">
                      <a:alpha val="43137"/>
                    </a:srgbClr>
                  </a:outerShdw>
                </a:effectLst>
                <a:latin typeface="Bebas Neue"/>
                <a:sym typeface="Bebas Neue"/>
              </a:rPr>
              <a:t>6. SISTEMA NACIONAL ANTICORRUPCIÓN</a:t>
            </a:r>
          </a:p>
        </p:txBody>
      </p:sp>
      <p:sp>
        <p:nvSpPr>
          <p:cNvPr id="10" name="CuadroTexto 9">
            <a:extLst>
              <a:ext uri="{FF2B5EF4-FFF2-40B4-BE49-F238E27FC236}">
                <a16:creationId xmlns:a16="http://schemas.microsoft.com/office/drawing/2014/main" id="{9F5E4C94-E719-EF4E-A04D-D489A2BBD964}"/>
              </a:ext>
            </a:extLst>
          </p:cNvPr>
          <p:cNvSpPr txBox="1"/>
          <p:nvPr/>
        </p:nvSpPr>
        <p:spPr>
          <a:xfrm>
            <a:off x="105508" y="786817"/>
            <a:ext cx="3934864" cy="3293209"/>
          </a:xfrm>
          <a:prstGeom prst="rect">
            <a:avLst/>
          </a:prstGeom>
          <a:noFill/>
        </p:spPr>
        <p:txBody>
          <a:bodyPr wrap="square">
            <a:spAutoFit/>
          </a:bodyPr>
          <a:lstStyle/>
          <a:p>
            <a:pPr algn="just"/>
            <a:r>
              <a:rPr lang="es-MX" sz="1600" dirty="0">
                <a:solidFill>
                  <a:schemeClr val="bg1"/>
                </a:solidFill>
              </a:rPr>
              <a:t>El Sistema Nacional Anticorrupción, fue creado tras una reforma constitucional, publicada en el Diario Oficial de la Federación el 27 de mayo de 2015.</a:t>
            </a:r>
          </a:p>
          <a:p>
            <a:pPr algn="just"/>
            <a:endParaRPr lang="es-MX" sz="1600" dirty="0">
              <a:solidFill>
                <a:schemeClr val="bg1"/>
              </a:solidFill>
            </a:endParaRPr>
          </a:p>
          <a:p>
            <a:pPr algn="just"/>
            <a:r>
              <a:rPr lang="es-MX" sz="1600" dirty="0">
                <a:solidFill>
                  <a:schemeClr val="bg1"/>
                </a:solidFill>
              </a:rPr>
              <a:t>Es la instancia de coordinación entre las autoridades de todos los órdenes de gobierno competentes en la prevención, detección y sanción de responsabilidades administrativas y hechos de corrupción, así como en la fiscalización y control de recursos públicos.</a:t>
            </a:r>
          </a:p>
        </p:txBody>
      </p:sp>
      <p:pic>
        <p:nvPicPr>
          <p:cNvPr id="2052" name="Picture 4" descr="EL SISTEMA NACIONAL ANTICORRUPCIÓN | Secretaría Ejecutiva del Sistema  Nacional Anticorrupción | Gobierno | gob.mx"/>
          <p:cNvPicPr>
            <a:picLocks noChangeAspect="1" noChangeArrowheads="1"/>
          </p:cNvPicPr>
          <p:nvPr/>
        </p:nvPicPr>
        <p:blipFill rotWithShape="1">
          <a:blip r:embed="rId3">
            <a:extLst>
              <a:ext uri="{28A0092B-C50C-407E-A947-70E740481C1C}">
                <a14:useLocalDpi xmlns:a14="http://schemas.microsoft.com/office/drawing/2010/main" val="0"/>
              </a:ext>
            </a:extLst>
          </a:blip>
          <a:srcRect t="9792"/>
          <a:stretch/>
        </p:blipFill>
        <p:spPr bwMode="auto">
          <a:xfrm>
            <a:off x="4097077" y="1043665"/>
            <a:ext cx="4919331" cy="34999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7" name="Google Shape;130;p18">
            <a:extLst>
              <a:ext uri="{FF2B5EF4-FFF2-40B4-BE49-F238E27FC236}">
                <a16:creationId xmlns:a16="http://schemas.microsoft.com/office/drawing/2014/main" id="{53206B4B-1CC9-AE49-BFAF-C1222AC5927B}"/>
              </a:ext>
            </a:extLst>
          </p:cNvPr>
          <p:cNvSpPr txBox="1">
            <a:spLocks/>
          </p:cNvSpPr>
          <p:nvPr/>
        </p:nvSpPr>
        <p:spPr>
          <a:xfrm>
            <a:off x="552899" y="13706"/>
            <a:ext cx="8137451" cy="525013"/>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3200" dirty="0">
                <a:solidFill>
                  <a:schemeClr val="lt1"/>
                </a:solidFill>
                <a:effectLst>
                  <a:outerShdw blurRad="38100" dist="38100" dir="2700000" algn="tl">
                    <a:srgbClr val="000000">
                      <a:alpha val="43137"/>
                    </a:srgbClr>
                  </a:outerShdw>
                </a:effectLst>
                <a:latin typeface="Bebas Neue"/>
                <a:ea typeface="Bebas Neue"/>
                <a:cs typeface="Bebas Neue"/>
              </a:rPr>
              <a:t>LEY GENERAL DEL SISTEMA NACIONAL ANTICORRUPCIÓN</a:t>
            </a:r>
            <a:endParaRPr lang="es-MX" sz="3200" dirty="0">
              <a:solidFill>
                <a:schemeClr val="lt1"/>
              </a:solidFill>
              <a:effectLst>
                <a:outerShdw blurRad="38100" dist="38100" dir="2700000" algn="tl">
                  <a:srgbClr val="000000">
                    <a:alpha val="43137"/>
                  </a:srgbClr>
                </a:outerShdw>
              </a:effectLst>
              <a:latin typeface="Bebas Neue"/>
              <a:ea typeface="Bebas Neue"/>
              <a:cs typeface="Bebas Neue"/>
              <a:sym typeface="Bebas Neue"/>
            </a:endParaRPr>
          </a:p>
        </p:txBody>
      </p:sp>
      <p:sp>
        <p:nvSpPr>
          <p:cNvPr id="22" name="Google Shape;140;p19"/>
          <p:cNvSpPr txBox="1">
            <a:spLocks/>
          </p:cNvSpPr>
          <p:nvPr/>
        </p:nvSpPr>
        <p:spPr>
          <a:xfrm>
            <a:off x="367812" y="692743"/>
            <a:ext cx="8365055" cy="46975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dirty="0">
                <a:latin typeface="+mj-lt"/>
              </a:rPr>
              <a:t>Ley reglamentaria del articulo 113 de la CPEUM, que tiene como principales objetivos:</a:t>
            </a:r>
          </a:p>
          <a:p>
            <a:pPr algn="just"/>
            <a:r>
              <a:rPr lang="es-MX" dirty="0">
                <a:latin typeface="+mj-lt"/>
              </a:rPr>
              <a:t> </a:t>
            </a:r>
          </a:p>
        </p:txBody>
      </p:sp>
      <p:graphicFrame>
        <p:nvGraphicFramePr>
          <p:cNvPr id="4" name="3 Diagrama"/>
          <p:cNvGraphicFramePr/>
          <p:nvPr>
            <p:extLst>
              <p:ext uri="{D42A27DB-BD31-4B8C-83A1-F6EECF244321}">
                <p14:modId xmlns:p14="http://schemas.microsoft.com/office/powerpoint/2010/main" val="3239553544"/>
              </p:ext>
            </p:extLst>
          </p:nvPr>
        </p:nvGraphicFramePr>
        <p:xfrm>
          <a:off x="177209" y="1027814"/>
          <a:ext cx="8513141" cy="3575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6546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20" name="Google Shape;165;p22">
            <a:extLst>
              <a:ext uri="{FF2B5EF4-FFF2-40B4-BE49-F238E27FC236}">
                <a16:creationId xmlns:a16="http://schemas.microsoft.com/office/drawing/2014/main" id="{C2FEEB18-4FE3-4E4B-A0DB-0B4BE47217DF}"/>
              </a:ext>
            </a:extLst>
          </p:cNvPr>
          <p:cNvSpPr txBox="1">
            <a:spLocks/>
          </p:cNvSpPr>
          <p:nvPr/>
        </p:nvSpPr>
        <p:spPr>
          <a:xfrm>
            <a:off x="683406" y="58615"/>
            <a:ext cx="7473300" cy="422519"/>
          </a:xfrm>
          <a:prstGeom prst="rect">
            <a:avLst/>
          </a:prstGeom>
          <a:noFill/>
          <a:ln>
            <a:noFill/>
          </a:ln>
          <a:effectLst>
            <a:outerShdw blurRad="42863" dist="9525" dir="5400000" algn="bl" rotWithShape="0">
              <a:schemeClr val="dk1">
                <a:alpha val="30000"/>
              </a:scheme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1pPr>
            <a:lvl2pPr marR="0" lvl="1"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2pPr>
            <a:lvl3pPr marR="0" lvl="2"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3pPr>
            <a:lvl4pPr marR="0" lvl="3"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4pPr>
            <a:lvl5pPr marR="0" lvl="4"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5pPr>
            <a:lvl6pPr marR="0" lvl="5"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6pPr>
            <a:lvl7pPr marR="0" lvl="6"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7pPr>
            <a:lvl8pPr marR="0" lvl="7"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8pPr>
            <a:lvl9pPr marR="0" lvl="8"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9pPr>
          </a:lstStyle>
          <a:p>
            <a:pPr algn="ctr"/>
            <a:r>
              <a:rPr lang="es-MX" sz="3200" dirty="0">
                <a:effectLst>
                  <a:outerShdw blurRad="38100" dist="38100" dir="2700000" algn="tl">
                    <a:srgbClr val="000000">
                      <a:alpha val="43137"/>
                    </a:srgbClr>
                  </a:outerShdw>
                </a:effectLst>
              </a:rPr>
              <a:t>2. CONTROL DE LA GESTIÓN PÚBLICA </a:t>
            </a:r>
          </a:p>
        </p:txBody>
      </p:sp>
      <p:graphicFrame>
        <p:nvGraphicFramePr>
          <p:cNvPr id="13" name="Diagrama 12">
            <a:extLst>
              <a:ext uri="{FF2B5EF4-FFF2-40B4-BE49-F238E27FC236}">
                <a16:creationId xmlns:a16="http://schemas.microsoft.com/office/drawing/2014/main" id="{4A4E49E3-3636-D446-8846-E543D347F802}"/>
              </a:ext>
            </a:extLst>
          </p:cNvPr>
          <p:cNvGraphicFramePr/>
          <p:nvPr>
            <p:extLst>
              <p:ext uri="{D42A27DB-BD31-4B8C-83A1-F6EECF244321}">
                <p14:modId xmlns:p14="http://schemas.microsoft.com/office/powerpoint/2010/main" val="1352435617"/>
              </p:ext>
            </p:extLst>
          </p:nvPr>
        </p:nvGraphicFramePr>
        <p:xfrm>
          <a:off x="0" y="445965"/>
          <a:ext cx="9144000" cy="4395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pSp>
        <p:nvGrpSpPr>
          <p:cNvPr id="236" name="Google Shape;236;p27"/>
          <p:cNvGrpSpPr/>
          <p:nvPr/>
        </p:nvGrpSpPr>
        <p:grpSpPr>
          <a:xfrm>
            <a:off x="5281877" y="982934"/>
            <a:ext cx="3862122" cy="1289700"/>
            <a:chOff x="5209838" y="1060350"/>
            <a:chExt cx="3862122" cy="1289700"/>
          </a:xfrm>
        </p:grpSpPr>
        <p:sp>
          <p:nvSpPr>
            <p:cNvPr id="237" name="Google Shape;237;p27"/>
            <p:cNvSpPr txBox="1"/>
            <p:nvPr/>
          </p:nvSpPr>
          <p:spPr>
            <a:xfrm>
              <a:off x="6696487" y="1060350"/>
              <a:ext cx="2375473" cy="1289700"/>
            </a:xfrm>
            <a:prstGeom prst="rect">
              <a:avLst/>
            </a:prstGeom>
            <a:noFill/>
            <a:ln>
              <a:noFill/>
            </a:ln>
          </p:spPr>
          <p:txBody>
            <a:bodyPr spcFirstLastPara="1" wrap="square" lIns="91425" tIns="91425" rIns="91425" bIns="91425" anchor="ctr" anchorCtr="0">
              <a:noAutofit/>
            </a:bodyPr>
            <a:lstStyle/>
            <a:p>
              <a:pPr lvl="0"/>
              <a:r>
                <a:rPr lang="es-MX" sz="1100" dirty="0"/>
                <a:t>Vigilar la implementación de políticas y estrategias de </a:t>
              </a:r>
              <a:r>
                <a:rPr lang="es-MX" sz="1100" b="1" dirty="0">
                  <a:solidFill>
                    <a:srgbClr val="0070C0"/>
                  </a:solidFill>
                </a:rPr>
                <a:t>mejora</a:t>
              </a:r>
              <a:r>
                <a:rPr lang="es-MX" sz="1100" dirty="0"/>
                <a:t> de la gestión pública y simplificación de la regulación interna y transversal que emitan las Dependencias y Entidades, así como administrar el registro electrónico que difunda los manuales de procedimientos y de servicios al público de las Dependencias y Entidades.</a:t>
              </a:r>
              <a:endParaRPr sz="700" b="1" dirty="0">
                <a:solidFill>
                  <a:schemeClr val="dk1"/>
                </a:solidFill>
                <a:latin typeface="IBM Plex Sans Condensed"/>
                <a:ea typeface="IBM Plex Sans Condensed"/>
                <a:cs typeface="IBM Plex Sans Condensed"/>
                <a:sym typeface="IBM Plex Sans Condensed"/>
              </a:endParaRPr>
            </a:p>
          </p:txBody>
        </p:sp>
        <p:cxnSp>
          <p:nvCxnSpPr>
            <p:cNvPr id="238" name="Google Shape;238;p27"/>
            <p:cNvCxnSpPr/>
            <p:nvPr/>
          </p:nvCxnSpPr>
          <p:spPr>
            <a:xfrm>
              <a:off x="5209838" y="1705200"/>
              <a:ext cx="1286700" cy="0"/>
            </a:xfrm>
            <a:prstGeom prst="straightConnector1">
              <a:avLst/>
            </a:prstGeom>
            <a:noFill/>
            <a:ln w="9525" cap="flat" cmpd="sng">
              <a:solidFill>
                <a:schemeClr val="lt1"/>
              </a:solidFill>
              <a:prstDash val="solid"/>
              <a:round/>
              <a:headEnd type="none" w="sm" len="sm"/>
              <a:tailEnd type="oval" w="med" len="med"/>
            </a:ln>
          </p:spPr>
        </p:cxnSp>
      </p:grpSp>
      <p:sp>
        <p:nvSpPr>
          <p:cNvPr id="239" name="Google Shape;239;p27"/>
          <p:cNvSpPr/>
          <p:nvPr/>
        </p:nvSpPr>
        <p:spPr>
          <a:xfrm rot="3600185">
            <a:off x="3169983" y="1312831"/>
            <a:ext cx="2774659" cy="2774659"/>
          </a:xfrm>
          <a:prstGeom prst="blockArc">
            <a:avLst>
              <a:gd name="adj1" fmla="val 12622480"/>
              <a:gd name="adj2" fmla="val 19781569"/>
              <a:gd name="adj3" fmla="val 2077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txBox="1">
            <a:spLocks noGrp="1"/>
          </p:cNvSpPr>
          <p:nvPr>
            <p:ph type="title"/>
          </p:nvPr>
        </p:nvSpPr>
        <p:spPr>
          <a:xfrm>
            <a:off x="2889788" y="173469"/>
            <a:ext cx="3244624"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effectLst>
                  <a:outerShdw blurRad="38100" dist="38100" dir="2700000" algn="tl">
                    <a:srgbClr val="000000">
                      <a:alpha val="43137"/>
                    </a:srgbClr>
                  </a:outerShdw>
                </a:effectLst>
              </a:rPr>
              <a:t>ATRIBUCIONES</a:t>
            </a:r>
            <a:endParaRPr dirty="0">
              <a:effectLst>
                <a:outerShdw blurRad="38100" dist="38100" dir="2700000" algn="tl">
                  <a:srgbClr val="000000">
                    <a:alpha val="43137"/>
                  </a:srgbClr>
                </a:outerShdw>
              </a:effectLst>
            </a:endParaRPr>
          </a:p>
        </p:txBody>
      </p:sp>
      <p:grpSp>
        <p:nvGrpSpPr>
          <p:cNvPr id="243" name="Google Shape;243;p27"/>
          <p:cNvGrpSpPr/>
          <p:nvPr/>
        </p:nvGrpSpPr>
        <p:grpSpPr>
          <a:xfrm>
            <a:off x="382127" y="1183442"/>
            <a:ext cx="3287195" cy="2216150"/>
            <a:chOff x="382128" y="2014089"/>
            <a:chExt cx="2893510" cy="1289700"/>
          </a:xfrm>
        </p:grpSpPr>
        <p:sp>
          <p:nvSpPr>
            <p:cNvPr id="244" name="Google Shape;244;p27"/>
            <p:cNvSpPr txBox="1"/>
            <p:nvPr/>
          </p:nvSpPr>
          <p:spPr>
            <a:xfrm>
              <a:off x="382128" y="2014089"/>
              <a:ext cx="2124000" cy="1289700"/>
            </a:xfrm>
            <a:prstGeom prst="rect">
              <a:avLst/>
            </a:prstGeom>
            <a:noFill/>
            <a:ln>
              <a:noFill/>
            </a:ln>
          </p:spPr>
          <p:txBody>
            <a:bodyPr spcFirstLastPara="1" wrap="square" lIns="91425" tIns="91425" rIns="91425" bIns="91425" anchor="ctr" anchorCtr="0">
              <a:noAutofit/>
            </a:bodyPr>
            <a:lstStyle/>
            <a:p>
              <a:pPr algn="just"/>
              <a:r>
                <a:rPr lang="es-MX" sz="1100" b="1" dirty="0">
                  <a:solidFill>
                    <a:srgbClr val="0070C0"/>
                  </a:solidFill>
                </a:rPr>
                <a:t>Supervisar</a:t>
              </a:r>
              <a:r>
                <a:rPr lang="es-MX" sz="1100" dirty="0"/>
                <a:t> el sistema de control interno a fin de prevenir riesgos de operación en el cumplimiento de objetivos y metas.</a:t>
              </a:r>
            </a:p>
            <a:p>
              <a:pPr algn="just"/>
              <a:endParaRPr lang="es-MX" sz="1100" dirty="0"/>
            </a:p>
            <a:p>
              <a:pPr algn="just"/>
              <a:r>
                <a:rPr lang="es-MX" sz="1100" dirty="0"/>
                <a:t>Proponer a la persona titular de la Subsecretaría de Combate a la Corrupción el plan anual de trabajo y de evaluación respecto del control interno, evaluación y mejora de la gestión gubernamental y el seguimiento a las acciones generadas del proceso de revisión, así como la metodología de la fiscalización, considerando las bases del Sistema Nacional de Fiscalización.</a:t>
              </a:r>
            </a:p>
          </p:txBody>
        </p:sp>
        <p:cxnSp>
          <p:nvCxnSpPr>
            <p:cNvPr id="245" name="Google Shape;245;p27"/>
            <p:cNvCxnSpPr/>
            <p:nvPr/>
          </p:nvCxnSpPr>
          <p:spPr>
            <a:xfrm rot="10800000">
              <a:off x="2642038" y="2647950"/>
              <a:ext cx="633600" cy="0"/>
            </a:xfrm>
            <a:prstGeom prst="straightConnector1">
              <a:avLst/>
            </a:prstGeom>
            <a:noFill/>
            <a:ln w="9525" cap="flat" cmpd="sng">
              <a:solidFill>
                <a:schemeClr val="lt1"/>
              </a:solidFill>
              <a:prstDash val="solid"/>
              <a:round/>
              <a:headEnd type="none" w="sm" len="sm"/>
              <a:tailEnd type="oval" w="med" len="med"/>
            </a:ln>
          </p:spPr>
        </p:cxnSp>
      </p:grpSp>
      <p:grpSp>
        <p:nvGrpSpPr>
          <p:cNvPr id="246" name="Google Shape;246;p27"/>
          <p:cNvGrpSpPr/>
          <p:nvPr/>
        </p:nvGrpSpPr>
        <p:grpSpPr>
          <a:xfrm>
            <a:off x="5209838" y="3096650"/>
            <a:ext cx="3610650" cy="1289700"/>
            <a:chOff x="5209838" y="3020450"/>
            <a:chExt cx="3610650" cy="1289700"/>
          </a:xfrm>
        </p:grpSpPr>
        <p:sp>
          <p:nvSpPr>
            <p:cNvPr id="247" name="Google Shape;247;p27"/>
            <p:cNvSpPr txBox="1"/>
            <p:nvPr/>
          </p:nvSpPr>
          <p:spPr>
            <a:xfrm>
              <a:off x="6696488" y="3020450"/>
              <a:ext cx="2124000" cy="1289700"/>
            </a:xfrm>
            <a:prstGeom prst="rect">
              <a:avLst/>
            </a:prstGeom>
            <a:noFill/>
            <a:ln>
              <a:noFill/>
            </a:ln>
          </p:spPr>
          <p:txBody>
            <a:bodyPr spcFirstLastPara="1" wrap="square" lIns="91425" tIns="91425" rIns="91425" bIns="91425" anchor="ctr" anchorCtr="0">
              <a:noAutofit/>
            </a:bodyPr>
            <a:lstStyle/>
            <a:p>
              <a:pPr algn="just"/>
              <a:r>
                <a:rPr lang="es-MX" sz="1100" b="1" dirty="0">
                  <a:solidFill>
                    <a:srgbClr val="0070C0"/>
                  </a:solidFill>
                </a:rPr>
                <a:t>Revisar</a:t>
              </a:r>
              <a:r>
                <a:rPr lang="es-MX" sz="1100" dirty="0"/>
                <a:t> y someter a consideración de la persona titular de la Subsecretaría de Combate a la Corrupción, las políticas, normas, criterios, lineamientos y demás disposiciones de carácter general, que regulen a las Dependencias y Entidades en materia de control interno y Evaluación de la Gestión Gubernamental.</a:t>
              </a:r>
            </a:p>
          </p:txBody>
        </p:sp>
        <p:cxnSp>
          <p:nvCxnSpPr>
            <p:cNvPr id="248" name="Google Shape;248;p27"/>
            <p:cNvCxnSpPr/>
            <p:nvPr/>
          </p:nvCxnSpPr>
          <p:spPr>
            <a:xfrm>
              <a:off x="5209838" y="3648300"/>
              <a:ext cx="1286700" cy="0"/>
            </a:xfrm>
            <a:prstGeom prst="straightConnector1">
              <a:avLst/>
            </a:prstGeom>
            <a:noFill/>
            <a:ln w="9525" cap="flat" cmpd="sng">
              <a:solidFill>
                <a:schemeClr val="lt1"/>
              </a:solidFill>
              <a:prstDash val="solid"/>
              <a:round/>
              <a:headEnd type="none" w="sm" len="sm"/>
              <a:tailEnd type="oval" w="med" len="med"/>
            </a:ln>
          </p:spPr>
        </p:cxnSp>
      </p:grpSp>
      <p:sp>
        <p:nvSpPr>
          <p:cNvPr id="249" name="Google Shape;249;p27"/>
          <p:cNvSpPr/>
          <p:nvPr/>
        </p:nvSpPr>
        <p:spPr>
          <a:xfrm rot="10800000">
            <a:off x="3183490" y="1291549"/>
            <a:ext cx="2774700" cy="2774700"/>
          </a:xfrm>
          <a:prstGeom prst="blockArc">
            <a:avLst>
              <a:gd name="adj1" fmla="val 12622480"/>
              <a:gd name="adj2" fmla="val 19662822"/>
              <a:gd name="adj3" fmla="val 20729"/>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7"/>
          <p:cNvSpPr/>
          <p:nvPr/>
        </p:nvSpPr>
        <p:spPr>
          <a:xfrm rot="-3600185">
            <a:off x="3194618" y="1312434"/>
            <a:ext cx="2774659" cy="2774659"/>
          </a:xfrm>
          <a:prstGeom prst="blockArc">
            <a:avLst>
              <a:gd name="adj1" fmla="val 12622480"/>
              <a:gd name="adj2" fmla="val 19703271"/>
              <a:gd name="adj3" fmla="val 2085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27"/>
          <p:cNvGrpSpPr/>
          <p:nvPr/>
        </p:nvGrpSpPr>
        <p:grpSpPr>
          <a:xfrm rot="-7200165">
            <a:off x="3337679" y="2955105"/>
            <a:ext cx="585011" cy="585536"/>
            <a:chOff x="1967628" y="812211"/>
            <a:chExt cx="588000" cy="588000"/>
          </a:xfrm>
        </p:grpSpPr>
        <p:sp>
          <p:nvSpPr>
            <p:cNvPr id="252" name="Google Shape;252;p27"/>
            <p:cNvSpPr/>
            <p:nvPr/>
          </p:nvSpPr>
          <p:spPr>
            <a:xfrm rot="39023">
              <a:off x="1970909" y="815492"/>
              <a:ext cx="581437" cy="581437"/>
            </a:xfrm>
            <a:prstGeom prst="pie">
              <a:avLst>
                <a:gd name="adj1" fmla="val 6190354"/>
                <a:gd name="adj2" fmla="val 14996165"/>
              </a:avLst>
            </a:prstGeom>
            <a:solidFill>
              <a:schemeClr val="accent1"/>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7"/>
            <p:cNvSpPr/>
            <p:nvPr/>
          </p:nvSpPr>
          <p:spPr>
            <a:xfrm rot="10800000">
              <a:off x="1970875" y="815525"/>
              <a:ext cx="581400" cy="581400"/>
            </a:xfrm>
            <a:prstGeom prst="pie">
              <a:avLst>
                <a:gd name="adj1" fmla="val 4028252"/>
                <a:gd name="adj2" fmla="val 1718367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27"/>
          <p:cNvGrpSpPr/>
          <p:nvPr/>
        </p:nvGrpSpPr>
        <p:grpSpPr>
          <a:xfrm>
            <a:off x="4264097" y="1308651"/>
            <a:ext cx="585001" cy="585530"/>
            <a:chOff x="1970048" y="811613"/>
            <a:chExt cx="588000" cy="588000"/>
          </a:xfrm>
        </p:grpSpPr>
        <p:sp>
          <p:nvSpPr>
            <p:cNvPr id="255" name="Google Shape;255;p27"/>
            <p:cNvSpPr/>
            <p:nvPr/>
          </p:nvSpPr>
          <p:spPr>
            <a:xfrm rot="39023">
              <a:off x="1973329" y="814894"/>
              <a:ext cx="581437" cy="581437"/>
            </a:xfrm>
            <a:prstGeom prst="pie">
              <a:avLst>
                <a:gd name="adj1" fmla="val 6190354"/>
                <a:gd name="adj2" fmla="val 14996165"/>
              </a:avLst>
            </a:prstGeom>
            <a:solidFill>
              <a:schemeClr val="accent2"/>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7"/>
            <p:cNvSpPr/>
            <p:nvPr/>
          </p:nvSpPr>
          <p:spPr>
            <a:xfrm rot="10800000">
              <a:off x="1973295" y="814927"/>
              <a:ext cx="581400" cy="581400"/>
            </a:xfrm>
            <a:prstGeom prst="pie">
              <a:avLst>
                <a:gd name="adj1" fmla="val 4028252"/>
                <a:gd name="adj2" fmla="val 1718367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 name="Google Shape;260;p27"/>
          <p:cNvSpPr txBox="1"/>
          <p:nvPr/>
        </p:nvSpPr>
        <p:spPr>
          <a:xfrm>
            <a:off x="4334550" y="1383632"/>
            <a:ext cx="5091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FFFFFF"/>
                </a:solidFill>
                <a:latin typeface="Bebas Neue"/>
                <a:ea typeface="Bebas Neue"/>
                <a:cs typeface="Bebas Neue"/>
                <a:sym typeface="Bebas Neue"/>
              </a:rPr>
              <a:t>3 </a:t>
            </a:r>
            <a:endParaRPr sz="1600" dirty="0">
              <a:solidFill>
                <a:srgbClr val="FFFFFF"/>
              </a:solidFill>
              <a:latin typeface="Bebas Neue"/>
              <a:ea typeface="Bebas Neue"/>
              <a:cs typeface="Bebas Neue"/>
              <a:sym typeface="Bebas Neue"/>
            </a:endParaRPr>
          </a:p>
        </p:txBody>
      </p:sp>
      <p:sp>
        <p:nvSpPr>
          <p:cNvPr id="261" name="Google Shape;261;p27"/>
          <p:cNvSpPr txBox="1"/>
          <p:nvPr/>
        </p:nvSpPr>
        <p:spPr>
          <a:xfrm>
            <a:off x="3375648" y="3015760"/>
            <a:ext cx="5091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FFFFFF"/>
                </a:solidFill>
                <a:latin typeface="Bebas Neue"/>
                <a:ea typeface="Bebas Neue"/>
                <a:cs typeface="Bebas Neue"/>
                <a:sym typeface="Bebas Neue"/>
              </a:rPr>
              <a:t>1</a:t>
            </a:r>
            <a:endParaRPr sz="1600" dirty="0">
              <a:solidFill>
                <a:srgbClr val="FFFFFF"/>
              </a:solidFill>
              <a:latin typeface="Bebas Neue"/>
              <a:ea typeface="Bebas Neue"/>
              <a:cs typeface="Bebas Neue"/>
              <a:sym typeface="Bebas Neue"/>
            </a:endParaRPr>
          </a:p>
        </p:txBody>
      </p:sp>
      <p:sp>
        <p:nvSpPr>
          <p:cNvPr id="262" name="Google Shape;262;p27"/>
          <p:cNvSpPr txBox="1"/>
          <p:nvPr/>
        </p:nvSpPr>
        <p:spPr>
          <a:xfrm>
            <a:off x="5281877" y="2986185"/>
            <a:ext cx="5091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FFFFFF"/>
                </a:solidFill>
                <a:latin typeface="Bebas Neue"/>
                <a:ea typeface="Bebas Neue"/>
                <a:cs typeface="Bebas Neue"/>
                <a:sym typeface="Bebas Neue"/>
              </a:rPr>
              <a:t>2 </a:t>
            </a:r>
            <a:endParaRPr sz="1600" dirty="0">
              <a:solidFill>
                <a:srgbClr val="FFFFFF"/>
              </a:solidFill>
              <a:latin typeface="Bebas Neue"/>
              <a:ea typeface="Bebas Neue"/>
              <a:cs typeface="Bebas Neue"/>
              <a:sym typeface="Bebas Neue"/>
            </a:endParaRPr>
          </a:p>
        </p:txBody>
      </p:sp>
      <p:pic>
        <p:nvPicPr>
          <p:cNvPr id="6146" name="Picture 2" descr="Qué es la Gestión Pública y Gerencia Pública y como debería funcionar?">
            <a:extLst>
              <a:ext uri="{FF2B5EF4-FFF2-40B4-BE49-F238E27FC236}">
                <a16:creationId xmlns:a16="http://schemas.microsoft.com/office/drawing/2014/main" id="{75CAD01A-6A66-BF43-8FBC-821C391F8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08947">
            <a:off x="3601833" y="1786270"/>
            <a:ext cx="1962542" cy="14964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705012" y="147098"/>
            <a:ext cx="7593300" cy="396300"/>
          </a:xfrm>
          <a:prstGeom prst="rect">
            <a:avLst/>
          </a:prstGeom>
        </p:spPr>
        <p:txBody>
          <a:bodyPr spcFirstLastPara="1" wrap="square" lIns="0" tIns="0" rIns="0" bIns="0" anchor="b" anchorCtr="0">
            <a:noAutofit/>
          </a:bodyPr>
          <a:lstStyle/>
          <a:p>
            <a:pPr lvl="0" algn="ctr"/>
            <a:r>
              <a:rPr lang="es-MX" sz="3200" dirty="0">
                <a:effectLst>
                  <a:outerShdw blurRad="38100" dist="38100" dir="2700000" algn="tl">
                    <a:srgbClr val="000000">
                      <a:alpha val="43137"/>
                    </a:srgbClr>
                  </a:outerShdw>
                </a:effectLst>
              </a:rPr>
              <a:t>Sistema Integral de Auditorías</a:t>
            </a:r>
            <a:endParaRPr sz="3200" dirty="0">
              <a:effectLst>
                <a:outerShdw blurRad="38100" dist="38100" dir="2700000" algn="tl">
                  <a:srgbClr val="000000">
                    <a:alpha val="43137"/>
                  </a:srgbClr>
                </a:outerShdw>
              </a:effectLst>
            </a:endParaRPr>
          </a:p>
        </p:txBody>
      </p:sp>
      <p:sp>
        <p:nvSpPr>
          <p:cNvPr id="140" name="Google Shape;140;p19"/>
          <p:cNvSpPr txBox="1">
            <a:spLocks noGrp="1"/>
          </p:cNvSpPr>
          <p:nvPr>
            <p:ph type="body" idx="1"/>
          </p:nvPr>
        </p:nvSpPr>
        <p:spPr>
          <a:xfrm>
            <a:off x="165801" y="783915"/>
            <a:ext cx="8812397" cy="1197285"/>
          </a:xfrm>
          <a:prstGeom prst="rect">
            <a:avLst/>
          </a:prstGeom>
        </p:spPr>
        <p:txBody>
          <a:bodyPr spcFirstLastPara="1" wrap="square" lIns="0" tIns="0" rIns="0" bIns="0" anchor="t" anchorCtr="0">
            <a:noAutofit/>
          </a:bodyPr>
          <a:lstStyle/>
          <a:p>
            <a:pPr marL="0" indent="0" algn="just">
              <a:buNone/>
            </a:pPr>
            <a:r>
              <a:rPr lang="es-MX" sz="1400" dirty="0">
                <a:latin typeface="+mj-lt"/>
              </a:rPr>
              <a:t>El SIA, es una herramienta informática diseñada para que los OIC en las Instituciones de la Administración Pública, reporten a la SFP, entre otra información, su Programa Anual de Auditorías y los resultados obtenidos en la ejecución de las mismas.</a:t>
            </a:r>
          </a:p>
          <a:p>
            <a:pPr marL="0" indent="0" algn="just">
              <a:buNone/>
            </a:pPr>
            <a:r>
              <a:rPr lang="es-MX" sz="1400" dirty="0">
                <a:latin typeface="+mj-lt"/>
              </a:rPr>
              <a:t> </a:t>
            </a:r>
          </a:p>
        </p:txBody>
      </p:sp>
      <p:pic>
        <p:nvPicPr>
          <p:cNvPr id="18" name="Imagen 17">
            <a:extLst>
              <a:ext uri="{FF2B5EF4-FFF2-40B4-BE49-F238E27FC236}">
                <a16:creationId xmlns:a16="http://schemas.microsoft.com/office/drawing/2014/main" id="{B475B149-ABF2-1646-9A32-DBF8011ECA9A}"/>
              </a:ext>
            </a:extLst>
          </p:cNvPr>
          <p:cNvPicPr>
            <a:picLocks noChangeAspect="1"/>
          </p:cNvPicPr>
          <p:nvPr/>
        </p:nvPicPr>
        <p:blipFill>
          <a:blip r:embed="rId3"/>
          <a:stretch>
            <a:fillRect/>
          </a:stretch>
        </p:blipFill>
        <p:spPr>
          <a:xfrm>
            <a:off x="347330" y="1981200"/>
            <a:ext cx="3314402" cy="23234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19" name="Marcador de contenido 3">
            <a:extLst>
              <a:ext uri="{FF2B5EF4-FFF2-40B4-BE49-F238E27FC236}">
                <a16:creationId xmlns:a16="http://schemas.microsoft.com/office/drawing/2014/main" id="{39B3E344-35D4-CE4B-BBE6-B4B10ABDB9DC}"/>
              </a:ext>
            </a:extLst>
          </p:cNvPr>
          <p:cNvGraphicFramePr>
            <a:graphicFrameLocks/>
          </p:cNvGraphicFramePr>
          <p:nvPr>
            <p:extLst>
              <p:ext uri="{D42A27DB-BD31-4B8C-83A1-F6EECF244321}">
                <p14:modId xmlns:p14="http://schemas.microsoft.com/office/powerpoint/2010/main" val="2627271401"/>
              </p:ext>
            </p:extLst>
          </p:nvPr>
        </p:nvGraphicFramePr>
        <p:xfrm>
          <a:off x="3813544" y="2019916"/>
          <a:ext cx="4895296" cy="2284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18"/>
          <p:cNvSpPr txBox="1">
            <a:spLocks noGrp="1"/>
          </p:cNvSpPr>
          <p:nvPr>
            <p:ph type="title"/>
          </p:nvPr>
        </p:nvSpPr>
        <p:spPr>
          <a:xfrm>
            <a:off x="1572207" y="124391"/>
            <a:ext cx="5999586"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200" dirty="0">
                <a:effectLst>
                  <a:outerShdw blurRad="38100" dist="38100" dir="2700000" algn="tl">
                    <a:srgbClr val="000000">
                      <a:alpha val="43137"/>
                    </a:srgbClr>
                  </a:outerShdw>
                </a:effectLst>
              </a:rPr>
              <a:t>EVALUACIÓN DE LA GESTIÓN GUBERNAMENTAL</a:t>
            </a:r>
            <a:endParaRPr sz="3200" dirty="0">
              <a:effectLst>
                <a:outerShdw blurRad="38100" dist="38100" dir="2700000" algn="tl">
                  <a:srgbClr val="000000">
                    <a:alpha val="43137"/>
                  </a:srgbClr>
                </a:outerShdw>
              </a:effectLst>
            </a:endParaRPr>
          </a:p>
        </p:txBody>
      </p:sp>
      <p:sp>
        <p:nvSpPr>
          <p:cNvPr id="13" name="Marcador de contenido 2">
            <a:extLst>
              <a:ext uri="{FF2B5EF4-FFF2-40B4-BE49-F238E27FC236}">
                <a16:creationId xmlns:a16="http://schemas.microsoft.com/office/drawing/2014/main" id="{6CF2CF25-EA0A-6842-A235-51A418179E6C}"/>
              </a:ext>
            </a:extLst>
          </p:cNvPr>
          <p:cNvSpPr txBox="1">
            <a:spLocks/>
          </p:cNvSpPr>
          <p:nvPr/>
        </p:nvSpPr>
        <p:spPr>
          <a:xfrm>
            <a:off x="199293" y="549741"/>
            <a:ext cx="8561935" cy="98134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55600" algn="l" rtl="0">
              <a:lnSpc>
                <a:spcPct val="115000"/>
              </a:lnSpc>
              <a:spcBef>
                <a:spcPts val="800"/>
              </a:spcBef>
              <a:spcAft>
                <a:spcPts val="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55600" algn="l" rtl="0">
              <a:lnSpc>
                <a:spcPct val="115000"/>
              </a:lnSpc>
              <a:spcBef>
                <a:spcPts val="800"/>
              </a:spcBef>
              <a:spcAft>
                <a:spcPts val="800"/>
              </a:spcAft>
              <a:buClr>
                <a:schemeClr val="dk1"/>
              </a:buClr>
              <a:buSzPts val="2000"/>
              <a:buFont typeface="IBM Plex Sans Condensed"/>
              <a:buChar char="■"/>
              <a:defRPr sz="2000" b="0" i="0" u="none" strike="noStrike" cap="none">
                <a:solidFill>
                  <a:schemeClr val="dk1"/>
                </a:solidFill>
                <a:latin typeface="IBM Plex Sans Condensed"/>
                <a:ea typeface="IBM Plex Sans Condensed"/>
                <a:cs typeface="IBM Plex Sans Condensed"/>
                <a:sym typeface="IBM Plex Sans Condensed"/>
              </a:defRPr>
            </a:lvl9pPr>
          </a:lstStyle>
          <a:p>
            <a:pPr marL="101600" indent="0" algn="just">
              <a:buNone/>
            </a:pPr>
            <a:r>
              <a:rPr lang="es-MX" sz="1600" dirty="0"/>
              <a:t>Es el conjunto de una valoración cuantitativa y una cualitativa, que tiene como propósito conocer el grado de cumplimiento de objetivos y metas de la gestión gubernamental de las Dependencias y Entidades, así como para apoyar la toma de decisiones y fortalecer su rendición de cuentas.</a:t>
            </a:r>
          </a:p>
        </p:txBody>
      </p:sp>
      <p:sp>
        <p:nvSpPr>
          <p:cNvPr id="5" name="Google Shape;392;p37"/>
          <p:cNvSpPr txBox="1">
            <a:spLocks/>
          </p:cNvSpPr>
          <p:nvPr/>
        </p:nvSpPr>
        <p:spPr>
          <a:xfrm>
            <a:off x="416446" y="1531089"/>
            <a:ext cx="3049264" cy="396300"/>
          </a:xfrm>
          <a:prstGeom prst="rect">
            <a:avLst/>
          </a:prstGeom>
          <a:noFill/>
          <a:ln>
            <a:noFill/>
          </a:ln>
          <a:effectLst>
            <a:outerShdw blurRad="42863" dist="9525" dir="5400000" algn="bl" rotWithShape="0">
              <a:schemeClr val="dk1">
                <a:alpha val="30000"/>
              </a:scheme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1pPr>
            <a:lvl2pPr marR="0" lvl="1"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2pPr>
            <a:lvl3pPr marR="0" lvl="2"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3pPr>
            <a:lvl4pPr marR="0" lvl="3"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4pPr>
            <a:lvl5pPr marR="0" lvl="4"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5pPr>
            <a:lvl6pPr marR="0" lvl="5"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6pPr>
            <a:lvl7pPr marR="0" lvl="6"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7pPr>
            <a:lvl8pPr marR="0" lvl="7"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8pPr>
            <a:lvl9pPr marR="0" lvl="8"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9pPr>
          </a:lstStyle>
          <a:p>
            <a:pPr algn="ctr"/>
            <a:r>
              <a:rPr lang="es-MX" sz="2000" dirty="0"/>
              <a:t>PILARES DE LA EVALUACIÓN</a:t>
            </a:r>
          </a:p>
        </p:txBody>
      </p:sp>
      <p:pic>
        <p:nvPicPr>
          <p:cNvPr id="6" name="Imagen 41">
            <a:extLst>
              <a:ext uri="{FF2B5EF4-FFF2-40B4-BE49-F238E27FC236}">
                <a16:creationId xmlns:a16="http://schemas.microsoft.com/office/drawing/2014/main" id="{FDBE2B9A-6CE9-1B45-81DA-BE4DF30DA682}"/>
              </a:ext>
            </a:extLst>
          </p:cNvPr>
          <p:cNvPicPr>
            <a:picLocks noChangeAspect="1"/>
          </p:cNvPicPr>
          <p:nvPr/>
        </p:nvPicPr>
        <p:blipFill>
          <a:blip r:embed="rId3"/>
          <a:stretch>
            <a:fillRect/>
          </a:stretch>
        </p:blipFill>
        <p:spPr>
          <a:xfrm>
            <a:off x="199293" y="2196458"/>
            <a:ext cx="3483570" cy="2219325"/>
          </a:xfrm>
          <a:prstGeom prst="rect">
            <a:avLst/>
          </a:prstGeom>
        </p:spPr>
      </p:pic>
      <p:pic>
        <p:nvPicPr>
          <p:cNvPr id="7" name="Imagen 42">
            <a:extLst>
              <a:ext uri="{FF2B5EF4-FFF2-40B4-BE49-F238E27FC236}">
                <a16:creationId xmlns:a16="http://schemas.microsoft.com/office/drawing/2014/main" id="{F1D26627-BC26-2445-90DC-82BBD655B907}"/>
              </a:ext>
            </a:extLst>
          </p:cNvPr>
          <p:cNvPicPr>
            <a:picLocks noChangeAspect="1"/>
          </p:cNvPicPr>
          <p:nvPr/>
        </p:nvPicPr>
        <p:blipFill>
          <a:blip r:embed="rId4"/>
          <a:stretch>
            <a:fillRect/>
          </a:stretch>
        </p:blipFill>
        <p:spPr>
          <a:xfrm>
            <a:off x="4622984" y="1587793"/>
            <a:ext cx="3698766" cy="331136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3" name="Picture 2">
            <a:extLst>
              <a:ext uri="{FF2B5EF4-FFF2-40B4-BE49-F238E27FC236}">
                <a16:creationId xmlns:a16="http://schemas.microsoft.com/office/drawing/2014/main" id="{7AC0C922-81FF-0549-BB49-8A1AE79870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35"/>
          <a:stretch/>
        </p:blipFill>
        <p:spPr bwMode="auto">
          <a:xfrm>
            <a:off x="205564" y="99237"/>
            <a:ext cx="8718696" cy="49973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sp>
        <p:nvSpPr>
          <p:cNvPr id="160" name="Google Shape;160;p21"/>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8</a:t>
            </a:fld>
            <a:endParaRPr/>
          </a:p>
        </p:txBody>
      </p:sp>
      <p:pic>
        <p:nvPicPr>
          <p:cNvPr id="6" name="Picture 5" descr="Mano con lápiz sombreando círculos en una hoja">
            <a:extLst>
              <a:ext uri="{FF2B5EF4-FFF2-40B4-BE49-F238E27FC236}">
                <a16:creationId xmlns:a16="http://schemas.microsoft.com/office/drawing/2014/main" id="{298EFE3C-6C2F-2244-90E1-EF832031080E}"/>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Marker/>
                    </a14:imgEffect>
                  </a14:imgLayer>
                </a14:imgProps>
              </a:ext>
            </a:extLst>
          </a:blip>
          <a:srcRect t="873" b="2560"/>
          <a:stretch/>
        </p:blipFill>
        <p:spPr>
          <a:xfrm>
            <a:off x="0" y="11"/>
            <a:ext cx="9144000" cy="5143489"/>
          </a:xfrm>
          <a:prstGeom prst="rect">
            <a:avLst/>
          </a:prstGeom>
        </p:spPr>
      </p:pic>
      <p:sp>
        <p:nvSpPr>
          <p:cNvPr id="7" name="Título 3">
            <a:extLst>
              <a:ext uri="{FF2B5EF4-FFF2-40B4-BE49-F238E27FC236}">
                <a16:creationId xmlns:a16="http://schemas.microsoft.com/office/drawing/2014/main" id="{0759C6D8-F290-6541-9EB1-9287DCD08E0F}"/>
              </a:ext>
            </a:extLst>
          </p:cNvPr>
          <p:cNvSpPr txBox="1">
            <a:spLocks/>
          </p:cNvSpPr>
          <p:nvPr/>
        </p:nvSpPr>
        <p:spPr>
          <a:xfrm>
            <a:off x="3185160" y="562707"/>
            <a:ext cx="5958840" cy="1443477"/>
          </a:xfrm>
          <a:prstGeom prst="rect">
            <a:avLst/>
          </a:prstGeom>
          <a:noFill/>
          <a:ln>
            <a:noFill/>
          </a:ln>
          <a:effectLst>
            <a:outerShdw blurRad="42863" dist="9525" dir="5400000" algn="bl" rotWithShape="0">
              <a:schemeClr val="dk1">
                <a:alpha val="30000"/>
              </a:scheme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1pPr>
            <a:lvl2pPr marR="0" lvl="1"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2pPr>
            <a:lvl3pPr marR="0" lvl="2"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3pPr>
            <a:lvl4pPr marR="0" lvl="3"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4pPr>
            <a:lvl5pPr marR="0" lvl="4"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5pPr>
            <a:lvl6pPr marR="0" lvl="5"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6pPr>
            <a:lvl7pPr marR="0" lvl="6"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7pPr>
            <a:lvl8pPr marR="0" lvl="7"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8pPr>
            <a:lvl9pPr marR="0" lvl="8" algn="l" rtl="0">
              <a:lnSpc>
                <a:spcPct val="90000"/>
              </a:lnSpc>
              <a:spcBef>
                <a:spcPts val="0"/>
              </a:spcBef>
              <a:spcAft>
                <a:spcPts val="0"/>
              </a:spcAft>
              <a:buClr>
                <a:schemeClr val="lt1"/>
              </a:buClr>
              <a:buSzPts val="3400"/>
              <a:buFont typeface="Bebas Neue"/>
              <a:buNone/>
              <a:defRPr sz="3400" b="0" i="0" u="none" strike="noStrike" cap="none">
                <a:solidFill>
                  <a:schemeClr val="lt1"/>
                </a:solidFill>
                <a:latin typeface="Bebas Neue"/>
                <a:ea typeface="Bebas Neue"/>
                <a:cs typeface="Bebas Neue"/>
                <a:sym typeface="Bebas Neue"/>
              </a:defRPr>
            </a:lvl9pPr>
          </a:lstStyle>
          <a:p>
            <a:r>
              <a:rPr lang="es-ES" sz="5400" dirty="0">
                <a:solidFill>
                  <a:schemeClr val="tx1"/>
                </a:solidFill>
              </a:rPr>
              <a:t>3. Sistema de Evaluación al Desempeño</a:t>
            </a:r>
            <a:endParaRPr lang="es-MX" sz="5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13" name="Google Shape;187;p23"/>
          <p:cNvSpPr txBox="1">
            <a:spLocks/>
          </p:cNvSpPr>
          <p:nvPr/>
        </p:nvSpPr>
        <p:spPr>
          <a:xfrm>
            <a:off x="432391" y="176338"/>
            <a:ext cx="8357190" cy="482882"/>
          </a:xfrm>
          <a:prstGeom prst="rect">
            <a:avLst/>
          </a:prstGeom>
          <a:noFill/>
          <a:ln>
            <a:noFill/>
          </a:ln>
          <a:effectLst>
            <a:outerShdw blurRad="42863" dist="9525" dir="5400000" algn="bl" rotWithShape="0">
              <a:schemeClr val="dk1">
                <a:alpha val="30000"/>
              </a:scheme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2800" dirty="0">
                <a:solidFill>
                  <a:schemeClr val="lt1"/>
                </a:solidFill>
                <a:effectLst>
                  <a:outerShdw blurRad="38100" dist="38100" dir="2700000" algn="tl">
                    <a:srgbClr val="000000">
                      <a:alpha val="43137"/>
                    </a:srgbClr>
                  </a:outerShdw>
                </a:effectLst>
                <a:latin typeface="Bebas Neue"/>
                <a:ea typeface="Bebas Neue"/>
                <a:cs typeface="Bebas Neue"/>
              </a:rPr>
              <a:t>¿QUÉ ES EL SISTEMA DE EVALUACIÓN DEL DESEMPEÑO (sed)?</a:t>
            </a:r>
          </a:p>
        </p:txBody>
      </p:sp>
      <p:sp>
        <p:nvSpPr>
          <p:cNvPr id="14" name="Google Shape;331;p31"/>
          <p:cNvSpPr txBox="1">
            <a:spLocks/>
          </p:cNvSpPr>
          <p:nvPr/>
        </p:nvSpPr>
        <p:spPr>
          <a:xfrm>
            <a:off x="588335" y="1325512"/>
            <a:ext cx="3423683" cy="269358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81000" algn="l" rtl="0">
              <a:lnSpc>
                <a:spcPct val="115000"/>
              </a:lnSpc>
              <a:spcBef>
                <a:spcPts val="800"/>
              </a:spcBef>
              <a:spcAft>
                <a:spcPts val="80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9pPr>
          </a:lstStyle>
          <a:p>
            <a:pPr marL="0" indent="0" algn="just">
              <a:spcBef>
                <a:spcPts val="800"/>
              </a:spcBef>
              <a:spcAft>
                <a:spcPts val="800"/>
              </a:spcAft>
              <a:buFont typeface="IBM Plex Sans Condensed"/>
              <a:buNone/>
            </a:pPr>
            <a:r>
              <a:rPr lang="en-US" sz="1400" dirty="0" err="1">
                <a:solidFill>
                  <a:schemeClr val="lt1"/>
                </a:solidFill>
              </a:rPr>
              <a:t>Conjunto</a:t>
            </a:r>
            <a:r>
              <a:rPr lang="en-US" sz="1400" dirty="0">
                <a:solidFill>
                  <a:schemeClr val="lt1"/>
                </a:solidFill>
              </a:rPr>
              <a:t> de </a:t>
            </a:r>
            <a:r>
              <a:rPr lang="en-US" sz="1400" dirty="0" err="1">
                <a:solidFill>
                  <a:schemeClr val="lt1"/>
                </a:solidFill>
              </a:rPr>
              <a:t>elementos</a:t>
            </a:r>
            <a:r>
              <a:rPr lang="en-US" sz="1400" dirty="0">
                <a:solidFill>
                  <a:schemeClr val="lt1"/>
                </a:solidFill>
              </a:rPr>
              <a:t> </a:t>
            </a:r>
            <a:r>
              <a:rPr lang="en-US" sz="1400" dirty="0" err="1">
                <a:solidFill>
                  <a:schemeClr val="lt1"/>
                </a:solidFill>
              </a:rPr>
              <a:t>metodológicos</a:t>
            </a:r>
            <a:r>
              <a:rPr lang="en-US" sz="1400" dirty="0">
                <a:solidFill>
                  <a:schemeClr val="lt1"/>
                </a:solidFill>
              </a:rPr>
              <a:t> con el </a:t>
            </a:r>
            <a:r>
              <a:rPr lang="en-US" sz="1400" dirty="0" err="1">
                <a:solidFill>
                  <a:schemeClr val="lt1"/>
                </a:solidFill>
              </a:rPr>
              <a:t>que</a:t>
            </a:r>
            <a:r>
              <a:rPr lang="en-US" sz="1400" dirty="0">
                <a:solidFill>
                  <a:schemeClr val="lt1"/>
                </a:solidFill>
              </a:rPr>
              <a:t> se </a:t>
            </a:r>
            <a:r>
              <a:rPr lang="en-US" sz="1400" dirty="0" err="1">
                <a:solidFill>
                  <a:schemeClr val="lt1"/>
                </a:solidFill>
              </a:rPr>
              <a:t>realizan</a:t>
            </a:r>
            <a:r>
              <a:rPr lang="en-US" sz="1400" dirty="0">
                <a:solidFill>
                  <a:schemeClr val="lt1"/>
                </a:solidFill>
              </a:rPr>
              <a:t> el </a:t>
            </a:r>
            <a:r>
              <a:rPr lang="en-US" sz="1400" dirty="0" err="1">
                <a:solidFill>
                  <a:schemeClr val="lt1"/>
                </a:solidFill>
              </a:rPr>
              <a:t>seguimiento</a:t>
            </a:r>
            <a:r>
              <a:rPr lang="en-US" sz="1400" dirty="0">
                <a:solidFill>
                  <a:schemeClr val="lt1"/>
                </a:solidFill>
              </a:rPr>
              <a:t> y la </a:t>
            </a:r>
            <a:r>
              <a:rPr lang="en-US" sz="1400" dirty="0" err="1">
                <a:solidFill>
                  <a:schemeClr val="lt1"/>
                </a:solidFill>
              </a:rPr>
              <a:t>evaluación</a:t>
            </a:r>
            <a:r>
              <a:rPr lang="en-US" sz="1400" dirty="0">
                <a:solidFill>
                  <a:schemeClr val="lt1"/>
                </a:solidFill>
              </a:rPr>
              <a:t> </a:t>
            </a:r>
            <a:r>
              <a:rPr lang="en-US" sz="1400" dirty="0" err="1">
                <a:solidFill>
                  <a:schemeClr val="lt1"/>
                </a:solidFill>
              </a:rPr>
              <a:t>sistemática</a:t>
            </a:r>
            <a:r>
              <a:rPr lang="en-US" sz="1400" dirty="0">
                <a:solidFill>
                  <a:schemeClr val="lt1"/>
                </a:solidFill>
              </a:rPr>
              <a:t> </a:t>
            </a:r>
            <a:r>
              <a:rPr lang="en-US" sz="1400" dirty="0" err="1">
                <a:solidFill>
                  <a:schemeClr val="lt1"/>
                </a:solidFill>
              </a:rPr>
              <a:t>bajo</a:t>
            </a:r>
            <a:r>
              <a:rPr lang="en-US" sz="1400" dirty="0">
                <a:solidFill>
                  <a:schemeClr val="lt1"/>
                </a:solidFill>
              </a:rPr>
              <a:t> la </a:t>
            </a:r>
            <a:r>
              <a:rPr lang="en-US" sz="1400" dirty="0" err="1">
                <a:solidFill>
                  <a:schemeClr val="lt1"/>
                </a:solidFill>
              </a:rPr>
              <a:t>óptica</a:t>
            </a:r>
            <a:r>
              <a:rPr lang="en-US" sz="1400" dirty="0">
                <a:solidFill>
                  <a:schemeClr val="lt1"/>
                </a:solidFill>
              </a:rPr>
              <a:t> de un </a:t>
            </a:r>
            <a:r>
              <a:rPr lang="en-US" sz="1400" dirty="0" err="1">
                <a:solidFill>
                  <a:schemeClr val="lt1"/>
                </a:solidFill>
              </a:rPr>
              <a:t>enfoque</a:t>
            </a:r>
            <a:r>
              <a:rPr lang="en-US" sz="1400" dirty="0">
                <a:solidFill>
                  <a:schemeClr val="lt1"/>
                </a:solidFill>
              </a:rPr>
              <a:t> </a:t>
            </a:r>
            <a:r>
              <a:rPr lang="en-US" sz="1400" dirty="0" err="1">
                <a:solidFill>
                  <a:schemeClr val="lt1"/>
                </a:solidFill>
              </a:rPr>
              <a:t>hacia</a:t>
            </a:r>
            <a:r>
              <a:rPr lang="en-US" sz="1400" dirty="0">
                <a:solidFill>
                  <a:schemeClr val="lt1"/>
                </a:solidFill>
              </a:rPr>
              <a:t> </a:t>
            </a:r>
            <a:r>
              <a:rPr lang="en-US" sz="1400" dirty="0" err="1">
                <a:solidFill>
                  <a:schemeClr val="lt1"/>
                </a:solidFill>
              </a:rPr>
              <a:t>resultados</a:t>
            </a:r>
            <a:r>
              <a:rPr lang="en-US" sz="1400" dirty="0">
                <a:solidFill>
                  <a:schemeClr val="lt1"/>
                </a:solidFill>
              </a:rPr>
              <a:t>. El SED </a:t>
            </a:r>
            <a:r>
              <a:rPr lang="en-US" sz="1400" dirty="0" err="1">
                <a:solidFill>
                  <a:schemeClr val="lt1"/>
                </a:solidFill>
              </a:rPr>
              <a:t>debe</a:t>
            </a:r>
            <a:r>
              <a:rPr lang="en-US" sz="1400" dirty="0">
                <a:solidFill>
                  <a:schemeClr val="lt1"/>
                </a:solidFill>
              </a:rPr>
              <a:t> </a:t>
            </a:r>
            <a:r>
              <a:rPr lang="en-US" sz="1400" dirty="0" err="1">
                <a:solidFill>
                  <a:schemeClr val="lt1"/>
                </a:solidFill>
              </a:rPr>
              <a:t>brindar</a:t>
            </a:r>
            <a:r>
              <a:rPr lang="en-US" sz="1400" dirty="0">
                <a:solidFill>
                  <a:schemeClr val="lt1"/>
                </a:solidFill>
              </a:rPr>
              <a:t> </a:t>
            </a:r>
            <a:r>
              <a:rPr lang="en-US" sz="1400" dirty="0" err="1">
                <a:solidFill>
                  <a:schemeClr val="lt1"/>
                </a:solidFill>
              </a:rPr>
              <a:t>información</a:t>
            </a:r>
            <a:r>
              <a:rPr lang="en-US" sz="1400" dirty="0">
                <a:solidFill>
                  <a:schemeClr val="lt1"/>
                </a:solidFill>
              </a:rPr>
              <a:t> </a:t>
            </a:r>
            <a:r>
              <a:rPr lang="en-US" sz="1400" dirty="0" err="1">
                <a:solidFill>
                  <a:schemeClr val="lt1"/>
                </a:solidFill>
              </a:rPr>
              <a:t>para</a:t>
            </a:r>
            <a:r>
              <a:rPr lang="en-US" sz="1400" dirty="0">
                <a:solidFill>
                  <a:schemeClr val="lt1"/>
                </a:solidFill>
              </a:rPr>
              <a:t> </a:t>
            </a:r>
            <a:r>
              <a:rPr lang="en-US" sz="1400" dirty="0" err="1">
                <a:solidFill>
                  <a:schemeClr val="lt1"/>
                </a:solidFill>
              </a:rPr>
              <a:t>valorar</a:t>
            </a:r>
            <a:r>
              <a:rPr lang="en-US" sz="1400" dirty="0">
                <a:solidFill>
                  <a:schemeClr val="lt1"/>
                </a:solidFill>
              </a:rPr>
              <a:t> </a:t>
            </a:r>
            <a:r>
              <a:rPr lang="en-US" sz="1400" dirty="0" err="1">
                <a:solidFill>
                  <a:schemeClr val="lt1"/>
                </a:solidFill>
              </a:rPr>
              <a:t>objetivamente</a:t>
            </a:r>
            <a:r>
              <a:rPr lang="en-US" sz="1400" dirty="0">
                <a:solidFill>
                  <a:schemeClr val="lt1"/>
                </a:solidFill>
              </a:rPr>
              <a:t> lo </a:t>
            </a:r>
            <a:r>
              <a:rPr lang="en-US" sz="1400" dirty="0" err="1">
                <a:solidFill>
                  <a:schemeClr val="lt1"/>
                </a:solidFill>
              </a:rPr>
              <a:t>realizado</a:t>
            </a:r>
            <a:r>
              <a:rPr lang="en-US" sz="1400" dirty="0">
                <a:solidFill>
                  <a:schemeClr val="lt1"/>
                </a:solidFill>
              </a:rPr>
              <a:t>, </a:t>
            </a:r>
            <a:r>
              <a:rPr lang="en-US" sz="1400" dirty="0" err="1">
                <a:solidFill>
                  <a:schemeClr val="lt1"/>
                </a:solidFill>
              </a:rPr>
              <a:t>proporcionando</a:t>
            </a:r>
            <a:r>
              <a:rPr lang="en-US" sz="1400" dirty="0">
                <a:solidFill>
                  <a:schemeClr val="lt1"/>
                </a:solidFill>
              </a:rPr>
              <a:t> los </a:t>
            </a:r>
            <a:r>
              <a:rPr lang="en-US" sz="1400" dirty="0" err="1">
                <a:solidFill>
                  <a:schemeClr val="lt1"/>
                </a:solidFill>
              </a:rPr>
              <a:t>elementos</a:t>
            </a:r>
            <a:r>
              <a:rPr lang="en-US" sz="1400" dirty="0">
                <a:solidFill>
                  <a:schemeClr val="lt1"/>
                </a:solidFill>
              </a:rPr>
              <a:t> </a:t>
            </a:r>
            <a:r>
              <a:rPr lang="en-US" sz="1400" dirty="0" err="1">
                <a:solidFill>
                  <a:schemeClr val="lt1"/>
                </a:solidFill>
              </a:rPr>
              <a:t>necesarios</a:t>
            </a:r>
            <a:r>
              <a:rPr lang="en-US" sz="1400" dirty="0">
                <a:solidFill>
                  <a:schemeClr val="lt1"/>
                </a:solidFill>
              </a:rPr>
              <a:t> </a:t>
            </a:r>
            <a:r>
              <a:rPr lang="en-US" sz="1400" dirty="0" err="1">
                <a:solidFill>
                  <a:schemeClr val="lt1"/>
                </a:solidFill>
              </a:rPr>
              <a:t>para</a:t>
            </a:r>
            <a:r>
              <a:rPr lang="en-US" sz="1400" dirty="0">
                <a:solidFill>
                  <a:schemeClr val="lt1"/>
                </a:solidFill>
              </a:rPr>
              <a:t> </a:t>
            </a:r>
            <a:r>
              <a:rPr lang="en-US" sz="1400" dirty="0" err="1">
                <a:solidFill>
                  <a:schemeClr val="lt1"/>
                </a:solidFill>
              </a:rPr>
              <a:t>tomar</a:t>
            </a:r>
            <a:r>
              <a:rPr lang="en-US" sz="1400" dirty="0">
                <a:solidFill>
                  <a:schemeClr val="lt1"/>
                </a:solidFill>
              </a:rPr>
              <a:t> </a:t>
            </a:r>
            <a:r>
              <a:rPr lang="en-US" sz="1400" dirty="0" err="1">
                <a:solidFill>
                  <a:schemeClr val="lt1"/>
                </a:solidFill>
              </a:rPr>
              <a:t>decisiones</a:t>
            </a:r>
            <a:r>
              <a:rPr lang="en-US" sz="1400" dirty="0">
                <a:solidFill>
                  <a:schemeClr val="lt1"/>
                </a:solidFill>
              </a:rPr>
              <a:t> </a:t>
            </a:r>
            <a:r>
              <a:rPr lang="en-US" sz="1400" dirty="0" err="1">
                <a:solidFill>
                  <a:schemeClr val="lt1"/>
                </a:solidFill>
              </a:rPr>
              <a:t>sobre</a:t>
            </a:r>
            <a:r>
              <a:rPr lang="en-US" sz="1400" dirty="0">
                <a:solidFill>
                  <a:schemeClr val="lt1"/>
                </a:solidFill>
              </a:rPr>
              <a:t> los </a:t>
            </a:r>
            <a:r>
              <a:rPr lang="en-US" sz="1400" dirty="0" err="1">
                <a:solidFill>
                  <a:schemeClr val="lt1"/>
                </a:solidFill>
              </a:rPr>
              <a:t>procesos</a:t>
            </a:r>
            <a:r>
              <a:rPr lang="en-US" sz="1400" dirty="0">
                <a:solidFill>
                  <a:schemeClr val="lt1"/>
                </a:solidFill>
              </a:rPr>
              <a:t> y </a:t>
            </a:r>
            <a:r>
              <a:rPr lang="en-US" sz="1400" dirty="0" err="1">
                <a:solidFill>
                  <a:schemeClr val="lt1"/>
                </a:solidFill>
              </a:rPr>
              <a:t>programas</a:t>
            </a:r>
            <a:r>
              <a:rPr lang="en-US" sz="1400" dirty="0">
                <a:solidFill>
                  <a:schemeClr val="lt1"/>
                </a:solidFill>
              </a:rPr>
              <a:t> en </a:t>
            </a:r>
            <a:r>
              <a:rPr lang="en-US" sz="1400" dirty="0" err="1">
                <a:solidFill>
                  <a:schemeClr val="lt1"/>
                </a:solidFill>
              </a:rPr>
              <a:t>marcha</a:t>
            </a:r>
            <a:r>
              <a:rPr lang="en-US" sz="1400" dirty="0">
                <a:solidFill>
                  <a:schemeClr val="lt1"/>
                </a:solidFill>
              </a:rPr>
              <a:t>, </a:t>
            </a:r>
            <a:r>
              <a:rPr lang="en-US" sz="1400" dirty="0" err="1">
                <a:solidFill>
                  <a:schemeClr val="lt1"/>
                </a:solidFill>
              </a:rPr>
              <a:t>reforzándolos</a:t>
            </a:r>
            <a:r>
              <a:rPr lang="en-US" sz="1400" dirty="0">
                <a:solidFill>
                  <a:schemeClr val="lt1"/>
                </a:solidFill>
              </a:rPr>
              <a:t>  o </a:t>
            </a:r>
            <a:r>
              <a:rPr lang="en-US" sz="1400" dirty="0" err="1">
                <a:solidFill>
                  <a:schemeClr val="lt1"/>
                </a:solidFill>
              </a:rPr>
              <a:t>modificándolos</a:t>
            </a:r>
            <a:r>
              <a:rPr lang="en-US" sz="1400" dirty="0">
                <a:solidFill>
                  <a:schemeClr val="lt1"/>
                </a:solidFill>
              </a:rPr>
              <a:t>, y </a:t>
            </a:r>
            <a:r>
              <a:rPr lang="en-US" sz="1400" dirty="0" err="1">
                <a:solidFill>
                  <a:schemeClr val="lt1"/>
                </a:solidFill>
              </a:rPr>
              <a:t>asignando</a:t>
            </a:r>
            <a:r>
              <a:rPr lang="en-US" sz="1400" dirty="0">
                <a:solidFill>
                  <a:schemeClr val="lt1"/>
                </a:solidFill>
              </a:rPr>
              <a:t> o </a:t>
            </a:r>
            <a:r>
              <a:rPr lang="en-US" sz="1400" dirty="0" err="1">
                <a:solidFill>
                  <a:schemeClr val="lt1"/>
                </a:solidFill>
              </a:rPr>
              <a:t>reasignando</a:t>
            </a:r>
            <a:r>
              <a:rPr lang="en-US" sz="1400" dirty="0">
                <a:solidFill>
                  <a:schemeClr val="lt1"/>
                </a:solidFill>
              </a:rPr>
              <a:t> los </a:t>
            </a:r>
            <a:r>
              <a:rPr lang="en-US" sz="1400" dirty="0" err="1">
                <a:solidFill>
                  <a:schemeClr val="lt1"/>
                </a:solidFill>
              </a:rPr>
              <a:t>recusos</a:t>
            </a:r>
            <a:r>
              <a:rPr lang="en-US" sz="1400" dirty="0">
                <a:solidFill>
                  <a:schemeClr val="lt1"/>
                </a:solidFill>
              </a:rPr>
              <a:t>, de </a:t>
            </a:r>
            <a:r>
              <a:rPr lang="en-US" sz="1400" dirty="0" err="1">
                <a:solidFill>
                  <a:schemeClr val="lt1"/>
                </a:solidFill>
              </a:rPr>
              <a:t>ser</a:t>
            </a:r>
            <a:r>
              <a:rPr lang="en-US" sz="1400" dirty="0">
                <a:solidFill>
                  <a:schemeClr val="lt1"/>
                </a:solidFill>
              </a:rPr>
              <a:t> </a:t>
            </a:r>
            <a:r>
              <a:rPr lang="en-US" sz="1400" dirty="0" err="1">
                <a:solidFill>
                  <a:schemeClr val="lt1"/>
                </a:solidFill>
              </a:rPr>
              <a:t>necesarios</a:t>
            </a:r>
            <a:r>
              <a:rPr lang="en-US" sz="1400" dirty="0">
                <a:solidFill>
                  <a:schemeClr val="lt1"/>
                </a:solidFill>
              </a:rPr>
              <a:t>.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480" t="48923" r="38605" b="27442"/>
          <a:stretch/>
        </p:blipFill>
        <p:spPr bwMode="auto">
          <a:xfrm>
            <a:off x="4416056" y="1492102"/>
            <a:ext cx="4061637" cy="243131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theme/theme1.xml><?xml version="1.0" encoding="utf-8"?>
<a:theme xmlns:a="http://schemas.openxmlformats.org/drawingml/2006/main" name="Flavius template">
  <a:themeElements>
    <a:clrScheme name="Custom 347">
      <a:dk1>
        <a:srgbClr val="1E263A"/>
      </a:dk1>
      <a:lt1>
        <a:srgbClr val="FFFFFF"/>
      </a:lt1>
      <a:dk2>
        <a:srgbClr val="989CA7"/>
      </a:dk2>
      <a:lt2>
        <a:srgbClr val="EAEEF0"/>
      </a:lt2>
      <a:accent1>
        <a:srgbClr val="6DB9E4"/>
      </a:accent1>
      <a:accent2>
        <a:srgbClr val="9ECE46"/>
      </a:accent2>
      <a:accent3>
        <a:srgbClr val="ECCB49"/>
      </a:accent3>
      <a:accent4>
        <a:srgbClr val="F5A73B"/>
      </a:accent4>
      <a:accent5>
        <a:srgbClr val="F36846"/>
      </a:accent5>
      <a:accent6>
        <a:srgbClr val="DD73C3"/>
      </a:accent6>
      <a:hlink>
        <a:srgbClr val="293D6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1907</TotalTime>
  <Words>2963</Words>
  <Application>Microsoft Macintosh PowerPoint</Application>
  <PresentationFormat>Presentación en pantalla (16:9)</PresentationFormat>
  <Paragraphs>237</Paragraphs>
  <Slides>26</Slides>
  <Notes>25</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26</vt:i4>
      </vt:variant>
    </vt:vector>
  </HeadingPairs>
  <TitlesOfParts>
    <vt:vector size="34" baseType="lpstr">
      <vt:lpstr>Bebas Neue</vt:lpstr>
      <vt:lpstr>Arial Narrow</vt:lpstr>
      <vt:lpstr>Albertus MT</vt:lpstr>
      <vt:lpstr>Calibri</vt:lpstr>
      <vt:lpstr>Arial</vt:lpstr>
      <vt:lpstr>Wingdings</vt:lpstr>
      <vt:lpstr>IBM Plex Sans Condensed</vt:lpstr>
      <vt:lpstr>Flavius template</vt:lpstr>
      <vt:lpstr>Presentación de PowerPoint</vt:lpstr>
      <vt:lpstr>1. Organización de la administración pública federal</vt:lpstr>
      <vt:lpstr>Presentación de PowerPoint</vt:lpstr>
      <vt:lpstr>ATRIBUCIONES</vt:lpstr>
      <vt:lpstr>Sistema Integral de Auditorías</vt:lpstr>
      <vt:lpstr>EVALUACIÓN DE LA GESTIÓN GUBERNAMENTAL</vt:lpstr>
      <vt:lpstr>Presentación de PowerPoint</vt:lpstr>
      <vt:lpstr>Presentación de PowerPoint</vt:lpstr>
      <vt:lpstr>Presentación de PowerPoint</vt:lpstr>
      <vt:lpstr>SISTEMA DE EVALUACIÓN DEL DESEMPEÑO (SED)</vt:lpstr>
      <vt:lpstr>Marco legal y normativo</vt:lpstr>
      <vt:lpstr>Presentación de PowerPoint</vt:lpstr>
      <vt:lpstr>Presentación de PowerPoint</vt:lpstr>
      <vt:lpstr>Presentación de PowerPoint</vt:lpstr>
      <vt:lpstr>Presentación de PowerPoint</vt:lpstr>
      <vt:lpstr>Presentación de PowerPoint</vt:lpstr>
      <vt:lpstr>Indicadores de desempeño</vt:lpstr>
      <vt:lpstr>Dimensiones del desempeño</vt:lpstr>
      <vt:lpstr>Presentación de PowerPoint</vt:lpstr>
      <vt:lpstr>Presentación de PowerPoint</vt:lpstr>
      <vt:lpstr>Presentación de PowerPoint</vt:lpstr>
      <vt:lpstr>5. CONTRALORÍAS INTERNAS EN DEPENDENCIAS Y ENTIDADES (OIC)</vt:lpstr>
      <vt:lpstr>PRINCIPALES FUNCIONES DE LOS OIC</vt:lpstr>
      <vt:lpstr>Sistemas estatales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Ámbito de acción de la Secretaría de la Función Pública</dc:title>
  <dc:creator>Rocio Guadalupe Ornelas Ruiz</dc:creator>
  <cp:lastModifiedBy>Rocio Ornelas Ruíz</cp:lastModifiedBy>
  <cp:revision>70</cp:revision>
  <dcterms:modified xsi:type="dcterms:W3CDTF">2022-04-23T07:27:44Z</dcterms:modified>
</cp:coreProperties>
</file>